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74" r:id="rId9"/>
    <p:sldId id="264" r:id="rId10"/>
    <p:sldId id="265" r:id="rId11"/>
    <p:sldId id="266" r:id="rId12"/>
    <p:sldId id="267" r:id="rId13"/>
    <p:sldId id="268" r:id="rId14"/>
    <p:sldId id="269" r:id="rId15"/>
    <p:sldId id="270" r:id="rId16"/>
    <p:sldId id="271" r:id="rId17"/>
    <p:sldId id="272" r:id="rId18"/>
    <p:sldId id="275" r:id="rId19"/>
    <p:sldId id="273"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120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Rectangle 1"/>
          <p:cNvSpPr/>
          <p:nvPr/>
        </p:nvSpPr>
        <p:spPr>
          <a:xfrm>
            <a:off x="0" y="0"/>
            <a:ext cx="6858000" cy="9144000"/>
          </a:xfrm>
          <a:prstGeom prst="rect">
            <a:avLst/>
          </a:prstGeom>
          <a:solidFill>
            <a:srgbClr val="FFFFFF"/>
          </a:solidFill>
          <a:ln w="9360">
            <a:noFill/>
          </a:ln>
        </p:spPr>
      </p:sp>
      <p:sp>
        <p:nvSpPr>
          <p:cNvPr id="40" name="CustomShape 2"/>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1" name="CustomShape 3"/>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2" name="PlaceHolder 4"/>
          <p:cNvSpPr>
            <a:spLocks noGrp="1"/>
          </p:cNvSpPr>
          <p:nvPr>
            <p:ph type="hdr"/>
          </p:nvPr>
        </p:nvSpPr>
        <p:spPr>
          <a:xfrm>
            <a:off x="0" y="-360"/>
            <a:ext cx="2968560" cy="453960"/>
          </a:xfrm>
          <a:prstGeom prst="rect">
            <a:avLst/>
          </a:prstGeom>
        </p:spPr>
        <p:txBody>
          <a:bodyPr lIns="90000" tIns="46800" rIns="90000" bIns="46800"/>
          <a:lstStyle/>
          <a:p>
            <a:r>
              <a:rPr lang="en-US" sz="1200">
                <a:latin typeface="Times New Roman"/>
              </a:rPr>
              <a:t>&lt;header&gt;</a:t>
            </a:r>
            <a:endParaRPr/>
          </a:p>
        </p:txBody>
      </p:sp>
      <p:sp>
        <p:nvSpPr>
          <p:cNvPr id="43" name="PlaceHolder 5"/>
          <p:cNvSpPr>
            <a:spLocks noGrp="1"/>
          </p:cNvSpPr>
          <p:nvPr>
            <p:ph type="dt"/>
          </p:nvPr>
        </p:nvSpPr>
        <p:spPr>
          <a:xfrm>
            <a:off x="3886200" y="-360"/>
            <a:ext cx="2968560" cy="453960"/>
          </a:xfrm>
          <a:prstGeom prst="rect">
            <a:avLst/>
          </a:prstGeom>
        </p:spPr>
        <p:txBody>
          <a:bodyPr lIns="90000" tIns="46800" rIns="90000" bIns="46800"/>
          <a:lstStyle/>
          <a:p>
            <a:pPr algn="r"/>
            <a:r>
              <a:rPr lang="en-US" sz="1200">
                <a:latin typeface="Times New Roman"/>
              </a:rPr>
              <a:t>&lt;date/time&gt;</a:t>
            </a:r>
            <a:endParaRPr/>
          </a:p>
        </p:txBody>
      </p:sp>
      <p:sp>
        <p:nvSpPr>
          <p:cNvPr id="44" name="PlaceHolder 6"/>
          <p:cNvSpPr>
            <a:spLocks noGrp="1"/>
          </p:cNvSpPr>
          <p:nvPr>
            <p:ph type="body"/>
          </p:nvPr>
        </p:nvSpPr>
        <p:spPr>
          <a:xfrm>
            <a:off x="914040" y="4343040"/>
            <a:ext cx="5025960" cy="4111560"/>
          </a:xfrm>
          <a:prstGeom prst="rect">
            <a:avLst/>
          </a:prstGeom>
        </p:spPr>
        <p:txBody>
          <a:bodyPr lIns="90000" tIns="46800" rIns="90000" bIns="46800"/>
          <a:lstStyle/>
          <a:p>
            <a:r>
              <a:rPr lang="en-US" sz="1200">
                <a:latin typeface="Times New Roman"/>
              </a:rPr>
              <a:t>Click to edit the notes format</a:t>
            </a:r>
            <a:endParaRPr/>
          </a:p>
        </p:txBody>
      </p:sp>
      <p:sp>
        <p:nvSpPr>
          <p:cNvPr id="45" name="PlaceHolder 7"/>
          <p:cNvSpPr>
            <a:spLocks noGrp="1"/>
          </p:cNvSpPr>
          <p:nvPr>
            <p:ph type="ftr"/>
          </p:nvPr>
        </p:nvSpPr>
        <p:spPr>
          <a:xfrm>
            <a:off x="0" y="8686440"/>
            <a:ext cx="2968560" cy="453960"/>
          </a:xfrm>
          <a:prstGeom prst="rect">
            <a:avLst/>
          </a:prstGeom>
        </p:spPr>
        <p:txBody>
          <a:bodyPr lIns="90000" tIns="46800" rIns="90000" bIns="46800" anchor="b"/>
          <a:lstStyle/>
          <a:p>
            <a:r>
              <a:rPr lang="en-US" sz="1200">
                <a:latin typeface="Times New Roman"/>
              </a:rPr>
              <a:t>&lt;footer&gt;</a:t>
            </a:r>
            <a:endParaRPr/>
          </a:p>
        </p:txBody>
      </p:sp>
      <p:sp>
        <p:nvSpPr>
          <p:cNvPr id="46" name="PlaceHolder 8"/>
          <p:cNvSpPr>
            <a:spLocks noGrp="1"/>
          </p:cNvSpPr>
          <p:nvPr>
            <p:ph type="sldNum"/>
          </p:nvPr>
        </p:nvSpPr>
        <p:spPr>
          <a:xfrm>
            <a:off x="3886200" y="8686440"/>
            <a:ext cx="2968560" cy="453960"/>
          </a:xfrm>
          <a:prstGeom prst="rect">
            <a:avLst/>
          </a:prstGeom>
        </p:spPr>
        <p:txBody>
          <a:bodyPr lIns="90000" tIns="46800" rIns="90000" bIns="46800" anchor="b"/>
          <a:lstStyle/>
          <a:p>
            <a:pPr algn="r"/>
            <a:fld id="{EA900495-B9D9-4594-981B-0876E92B21B0}" type="slidenum">
              <a:rPr lang="en-US" sz="1200">
                <a:latin typeface="Times New Roman"/>
              </a:rPr>
              <a:t>‹#›</a:t>
            </a:fld>
            <a:endParaRPr/>
          </a:p>
        </p:txBody>
      </p:sp>
    </p:spTree>
    <p:extLst>
      <p:ext uri="{BB962C8B-B14F-4D97-AF65-F5344CB8AC3E}">
        <p14:creationId xmlns:p14="http://schemas.microsoft.com/office/powerpoint/2010/main" val="13390522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Shape 1"/>
          <p:cNvSpPr txBox="1"/>
          <p:nvPr/>
        </p:nvSpPr>
        <p:spPr>
          <a:xfrm>
            <a:off x="914400" y="4343040"/>
            <a:ext cx="5029200" cy="4133880"/>
          </a:xfrm>
          <a:prstGeom prst="rect">
            <a:avLst/>
          </a:prstGeom>
          <a:solidFill>
            <a:srgbClr val="FFFFFF"/>
          </a:solidFill>
          <a:ln w="9360">
            <a:solidFill>
              <a:srgbClr val="000000"/>
            </a:solidFill>
            <a:miter/>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914400" y="4343040"/>
            <a:ext cx="5029200" cy="4133880"/>
          </a:xfrm>
          <a:prstGeom prst="rect">
            <a:avLst/>
          </a:prstGeom>
          <a:solidFill>
            <a:srgbClr val="FFFFFF"/>
          </a:solidFill>
          <a:ln w="9360">
            <a:solidFill>
              <a:srgbClr val="000000"/>
            </a:solidFill>
            <a:miter/>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extShape 1"/>
          <p:cNvSpPr txBox="1"/>
          <p:nvPr/>
        </p:nvSpPr>
        <p:spPr>
          <a:xfrm>
            <a:off x="914400" y="4343040"/>
            <a:ext cx="5029200" cy="4133880"/>
          </a:xfrm>
          <a:prstGeom prst="rect">
            <a:avLst/>
          </a:prstGeom>
          <a:solidFill>
            <a:srgbClr val="FFFFFF"/>
          </a:solidFill>
          <a:ln w="9360">
            <a:solidFill>
              <a:srgbClr val="000000"/>
            </a:solidFill>
            <a:miter/>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extShape 1"/>
          <p:cNvSpPr txBox="1"/>
          <p:nvPr/>
        </p:nvSpPr>
        <p:spPr>
          <a:xfrm>
            <a:off x="914400" y="4343400"/>
            <a:ext cx="5029200" cy="4114800"/>
          </a:xfrm>
          <a:prstGeom prst="rect">
            <a:avLst/>
          </a:prstGeom>
          <a:noFill/>
          <a:ln>
            <a:noFill/>
          </a:ln>
        </p:spPr>
      </p:sp>
      <p:sp>
        <p:nvSpPr>
          <p:cNvPr id="2" name="Notes Placeholder 1"/>
          <p:cNvSpPr>
            <a:spLocks noGrp="1"/>
          </p:cNvSpPr>
          <p:nvPr>
            <p:ph type="body" idx="1"/>
          </p:nvPr>
        </p:nvSpPr>
        <p:spPr/>
        <p:txBody>
          <a:bodyPr/>
          <a:lstStyle/>
          <a:p>
            <a:r>
              <a:rPr lang="en-US" dirty="0" smtClean="0"/>
              <a:t>In many counties across the South, blacks numbered well over 50%</a:t>
            </a:r>
            <a:r>
              <a:rPr lang="en-US" baseline="0" dirty="0" smtClean="0"/>
              <a:t> of the population, but had few to no registered voters.  For example, in Lowndes County, AL (just next to Selma), blacks made up 73% of the population in 1961, but not a single black resident was registered to vote.</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extShape 1"/>
          <p:cNvSpPr txBox="1"/>
          <p:nvPr/>
        </p:nvSpPr>
        <p:spPr>
          <a:xfrm>
            <a:off x="914400" y="4343400"/>
            <a:ext cx="5029200" cy="4114800"/>
          </a:xfrm>
          <a:prstGeom prst="rect">
            <a:avLst/>
          </a:pr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Shape 1"/>
          <p:cNvSpPr txBox="1"/>
          <p:nvPr/>
        </p:nvSpPr>
        <p:spPr>
          <a:xfrm>
            <a:off x="914400" y="4343400"/>
            <a:ext cx="5029200" cy="4114800"/>
          </a:xfrm>
          <a:prstGeom prst="rect">
            <a:avLst/>
          </a:pr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440" y="609120"/>
            <a:ext cx="7769160" cy="1140120"/>
          </a:xfrm>
          <a:prstGeom prst="rect">
            <a:avLst/>
          </a:prstGeom>
        </p:spPr>
        <p:txBody>
          <a:bodyPr lIns="90000" tIns="46800" rIns="90000" bIns="46800" anchor="ctr"/>
          <a:lstStyle/>
          <a:p>
            <a:pPr algn="ctr"/>
            <a:endParaRPr/>
          </a:p>
        </p:txBody>
      </p:sp>
      <p:sp>
        <p:nvSpPr>
          <p:cNvPr id="27" name="PlaceHolder 2"/>
          <p:cNvSpPr>
            <a:spLocks noGrp="1"/>
          </p:cNvSpPr>
          <p:nvPr>
            <p:ph type="body"/>
          </p:nvPr>
        </p:nvSpPr>
        <p:spPr>
          <a:xfrm>
            <a:off x="685440" y="1981080"/>
            <a:ext cx="7769160" cy="1962000"/>
          </a:xfrm>
          <a:prstGeom prst="rect">
            <a:avLst/>
          </a:prstGeom>
        </p:spPr>
        <p:txBody>
          <a:bodyPr lIns="90000" tIns="46800" rIns="90000" bIns="46800"/>
          <a:lstStyle/>
          <a:p>
            <a:endParaRPr/>
          </a:p>
        </p:txBody>
      </p:sp>
      <p:sp>
        <p:nvSpPr>
          <p:cNvPr id="28" name="PlaceHolder 3"/>
          <p:cNvSpPr>
            <a:spLocks noGrp="1"/>
          </p:cNvSpPr>
          <p:nvPr>
            <p:ph type="body"/>
          </p:nvPr>
        </p:nvSpPr>
        <p:spPr>
          <a:xfrm>
            <a:off x="685440" y="4129920"/>
            <a:ext cx="7769160" cy="1962000"/>
          </a:xfrm>
          <a:prstGeom prst="rect">
            <a:avLst/>
          </a:prstGeom>
        </p:spPr>
        <p:txBody>
          <a:bodyPr lIns="90000" tIns="46800" rIns="90000" bIns="4680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440" y="609120"/>
            <a:ext cx="7769160" cy="1140120"/>
          </a:xfrm>
          <a:prstGeom prst="rect">
            <a:avLst/>
          </a:prstGeom>
        </p:spPr>
        <p:txBody>
          <a:bodyPr lIns="90000" tIns="46800" rIns="90000" bIns="46800" anchor="ctr"/>
          <a:lstStyle/>
          <a:p>
            <a:pPr algn="ctr"/>
            <a:endParaRPr/>
          </a:p>
        </p:txBody>
      </p:sp>
      <p:sp>
        <p:nvSpPr>
          <p:cNvPr id="30" name="PlaceHolder 2"/>
          <p:cNvSpPr>
            <a:spLocks noGrp="1"/>
          </p:cNvSpPr>
          <p:nvPr>
            <p:ph type="body"/>
          </p:nvPr>
        </p:nvSpPr>
        <p:spPr>
          <a:xfrm>
            <a:off x="685440" y="1981080"/>
            <a:ext cx="3791160" cy="1962000"/>
          </a:xfrm>
          <a:prstGeom prst="rect">
            <a:avLst/>
          </a:prstGeom>
        </p:spPr>
        <p:txBody>
          <a:bodyPr lIns="90000" tIns="46800" rIns="90000" bIns="46800"/>
          <a:lstStyle/>
          <a:p>
            <a:endParaRPr/>
          </a:p>
        </p:txBody>
      </p:sp>
      <p:sp>
        <p:nvSpPr>
          <p:cNvPr id="31" name="PlaceHolder 3"/>
          <p:cNvSpPr>
            <a:spLocks noGrp="1"/>
          </p:cNvSpPr>
          <p:nvPr>
            <p:ph type="body"/>
          </p:nvPr>
        </p:nvSpPr>
        <p:spPr>
          <a:xfrm>
            <a:off x="4666680" y="1981080"/>
            <a:ext cx="3791160" cy="1962000"/>
          </a:xfrm>
          <a:prstGeom prst="rect">
            <a:avLst/>
          </a:prstGeom>
        </p:spPr>
        <p:txBody>
          <a:bodyPr lIns="90000" tIns="46800" rIns="90000" bIns="46800"/>
          <a:lstStyle/>
          <a:p>
            <a:endParaRPr/>
          </a:p>
        </p:txBody>
      </p:sp>
      <p:sp>
        <p:nvSpPr>
          <p:cNvPr id="32" name="PlaceHolder 4"/>
          <p:cNvSpPr>
            <a:spLocks noGrp="1"/>
          </p:cNvSpPr>
          <p:nvPr>
            <p:ph type="body"/>
          </p:nvPr>
        </p:nvSpPr>
        <p:spPr>
          <a:xfrm>
            <a:off x="4666680" y="4129920"/>
            <a:ext cx="3791160" cy="1962000"/>
          </a:xfrm>
          <a:prstGeom prst="rect">
            <a:avLst/>
          </a:prstGeom>
        </p:spPr>
        <p:txBody>
          <a:bodyPr lIns="90000" tIns="46800" rIns="90000" bIns="46800"/>
          <a:lstStyle/>
          <a:p>
            <a:endParaRPr/>
          </a:p>
        </p:txBody>
      </p:sp>
      <p:sp>
        <p:nvSpPr>
          <p:cNvPr id="33" name="PlaceHolder 5"/>
          <p:cNvSpPr>
            <a:spLocks noGrp="1"/>
          </p:cNvSpPr>
          <p:nvPr>
            <p:ph type="body"/>
          </p:nvPr>
        </p:nvSpPr>
        <p:spPr>
          <a:xfrm>
            <a:off x="685440" y="4129920"/>
            <a:ext cx="3791160" cy="1962000"/>
          </a:xfrm>
          <a:prstGeom prst="rect">
            <a:avLst/>
          </a:prstGeom>
        </p:spPr>
        <p:txBody>
          <a:bodyPr lIns="90000" tIns="46800" rIns="90000" bIns="4680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440" y="609120"/>
            <a:ext cx="7769160" cy="1140120"/>
          </a:xfrm>
          <a:prstGeom prst="rect">
            <a:avLst/>
          </a:prstGeom>
        </p:spPr>
        <p:txBody>
          <a:bodyPr lIns="90000" tIns="46800" rIns="90000" bIns="46800" anchor="ctr"/>
          <a:lstStyle/>
          <a:p>
            <a:pPr algn="ctr"/>
            <a:endParaRPr/>
          </a:p>
        </p:txBody>
      </p:sp>
      <p:sp>
        <p:nvSpPr>
          <p:cNvPr id="35" name="PlaceHolder 2"/>
          <p:cNvSpPr>
            <a:spLocks noGrp="1"/>
          </p:cNvSpPr>
          <p:nvPr>
            <p:ph type="body"/>
          </p:nvPr>
        </p:nvSpPr>
        <p:spPr>
          <a:xfrm>
            <a:off x="685440" y="1981080"/>
            <a:ext cx="7769160" cy="4113360"/>
          </a:xfrm>
          <a:prstGeom prst="rect">
            <a:avLst/>
          </a:prstGeom>
        </p:spPr>
        <p:txBody>
          <a:bodyPr lIns="90000" tIns="46800" rIns="90000" bIns="46800"/>
          <a:lstStyle/>
          <a:p>
            <a:endParaRPr/>
          </a:p>
        </p:txBody>
      </p:sp>
      <p:sp>
        <p:nvSpPr>
          <p:cNvPr id="36" name="PlaceHolder 3"/>
          <p:cNvSpPr>
            <a:spLocks noGrp="1"/>
          </p:cNvSpPr>
          <p:nvPr>
            <p:ph type="body"/>
          </p:nvPr>
        </p:nvSpPr>
        <p:spPr>
          <a:xfrm>
            <a:off x="685440" y="1981080"/>
            <a:ext cx="7769160" cy="4113360"/>
          </a:xfrm>
          <a:prstGeom prst="rect">
            <a:avLst/>
          </a:prstGeom>
        </p:spPr>
        <p:txBody>
          <a:bodyPr lIns="90000" tIns="46800" rIns="90000" bIns="46800"/>
          <a:lstStyle/>
          <a:p>
            <a:endParaRPr/>
          </a:p>
        </p:txBody>
      </p:sp>
      <p:pic>
        <p:nvPicPr>
          <p:cNvPr id="37" name="Picture 36"/>
          <p:cNvPicPr/>
          <p:nvPr/>
        </p:nvPicPr>
        <p:blipFill>
          <a:blip r:embed="rId2"/>
          <a:stretch/>
        </p:blipFill>
        <p:spPr>
          <a:xfrm>
            <a:off x="1991880" y="1981080"/>
            <a:ext cx="5155560" cy="4113360"/>
          </a:xfrm>
          <a:prstGeom prst="rect">
            <a:avLst/>
          </a:prstGeom>
          <a:ln>
            <a:noFill/>
          </a:ln>
        </p:spPr>
      </p:pic>
      <p:pic>
        <p:nvPicPr>
          <p:cNvPr id="38" name="Picture 37"/>
          <p:cNvPicPr/>
          <p:nvPr/>
        </p:nvPicPr>
        <p:blipFill>
          <a:blip r:embed="rId2"/>
          <a:stretch/>
        </p:blipFill>
        <p:spPr>
          <a:xfrm>
            <a:off x="1991880" y="1981080"/>
            <a:ext cx="5155560" cy="411336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440" y="609120"/>
            <a:ext cx="7769160" cy="1140120"/>
          </a:xfrm>
          <a:prstGeom prst="rect">
            <a:avLst/>
          </a:prstGeom>
        </p:spPr>
        <p:txBody>
          <a:bodyPr lIns="90000" tIns="46800" rIns="90000" bIns="46800" anchor="ctr"/>
          <a:lstStyle/>
          <a:p>
            <a:pPr algn="ctr"/>
            <a:endParaRPr/>
          </a:p>
        </p:txBody>
      </p:sp>
      <p:sp>
        <p:nvSpPr>
          <p:cNvPr id="6" name="PlaceHolder 2"/>
          <p:cNvSpPr>
            <a:spLocks noGrp="1"/>
          </p:cNvSpPr>
          <p:nvPr>
            <p:ph type="subTitle"/>
          </p:nvPr>
        </p:nvSpPr>
        <p:spPr>
          <a:xfrm>
            <a:off x="685440" y="1981080"/>
            <a:ext cx="7769160" cy="411336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440" y="609120"/>
            <a:ext cx="7769160" cy="1140120"/>
          </a:xfrm>
          <a:prstGeom prst="rect">
            <a:avLst/>
          </a:prstGeom>
        </p:spPr>
        <p:txBody>
          <a:bodyPr lIns="90000" tIns="46800" rIns="90000" bIns="46800" anchor="ctr"/>
          <a:lstStyle/>
          <a:p>
            <a:pPr algn="ctr"/>
            <a:endParaRPr/>
          </a:p>
        </p:txBody>
      </p:sp>
      <p:sp>
        <p:nvSpPr>
          <p:cNvPr id="8" name="PlaceHolder 2"/>
          <p:cNvSpPr>
            <a:spLocks noGrp="1"/>
          </p:cNvSpPr>
          <p:nvPr>
            <p:ph type="body"/>
          </p:nvPr>
        </p:nvSpPr>
        <p:spPr>
          <a:xfrm>
            <a:off x="685440" y="1981080"/>
            <a:ext cx="7769160" cy="4113360"/>
          </a:xfrm>
          <a:prstGeom prst="rect">
            <a:avLst/>
          </a:prstGeom>
        </p:spPr>
        <p:txBody>
          <a:bodyPr lIns="90000" tIns="46800" rIns="90000" bIns="4680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440" y="609120"/>
            <a:ext cx="7769160" cy="1140120"/>
          </a:xfrm>
          <a:prstGeom prst="rect">
            <a:avLst/>
          </a:prstGeom>
        </p:spPr>
        <p:txBody>
          <a:bodyPr lIns="90000" tIns="46800" rIns="90000" bIns="46800" anchor="ctr"/>
          <a:lstStyle/>
          <a:p>
            <a:pPr algn="ctr"/>
            <a:endParaRPr/>
          </a:p>
        </p:txBody>
      </p:sp>
      <p:sp>
        <p:nvSpPr>
          <p:cNvPr id="10" name="PlaceHolder 2"/>
          <p:cNvSpPr>
            <a:spLocks noGrp="1"/>
          </p:cNvSpPr>
          <p:nvPr>
            <p:ph type="body"/>
          </p:nvPr>
        </p:nvSpPr>
        <p:spPr>
          <a:xfrm>
            <a:off x="685440" y="1981080"/>
            <a:ext cx="3791160" cy="4113360"/>
          </a:xfrm>
          <a:prstGeom prst="rect">
            <a:avLst/>
          </a:prstGeom>
        </p:spPr>
        <p:txBody>
          <a:bodyPr lIns="90000" tIns="46800" rIns="90000" bIns="46800"/>
          <a:lstStyle/>
          <a:p>
            <a:endParaRPr/>
          </a:p>
        </p:txBody>
      </p:sp>
      <p:sp>
        <p:nvSpPr>
          <p:cNvPr id="11" name="PlaceHolder 3"/>
          <p:cNvSpPr>
            <a:spLocks noGrp="1"/>
          </p:cNvSpPr>
          <p:nvPr>
            <p:ph type="body"/>
          </p:nvPr>
        </p:nvSpPr>
        <p:spPr>
          <a:xfrm>
            <a:off x="4666680" y="1981080"/>
            <a:ext cx="3791160" cy="4113360"/>
          </a:xfrm>
          <a:prstGeom prst="rect">
            <a:avLst/>
          </a:prstGeom>
        </p:spPr>
        <p:txBody>
          <a:bodyPr lIns="90000" tIns="46800" rIns="90000" bIns="4680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440" y="609120"/>
            <a:ext cx="7769160" cy="1140120"/>
          </a:xfrm>
          <a:prstGeom prst="rect">
            <a:avLst/>
          </a:prstGeom>
        </p:spPr>
        <p:txBody>
          <a:bodyPr lIns="90000" tIns="46800" rIns="90000" bIns="4680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440" y="609120"/>
            <a:ext cx="7769160" cy="528624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440" y="609120"/>
            <a:ext cx="7769160" cy="1140120"/>
          </a:xfrm>
          <a:prstGeom prst="rect">
            <a:avLst/>
          </a:prstGeom>
        </p:spPr>
        <p:txBody>
          <a:bodyPr lIns="90000" tIns="46800" rIns="90000" bIns="46800" anchor="ctr"/>
          <a:lstStyle/>
          <a:p>
            <a:pPr algn="ctr"/>
            <a:endParaRPr/>
          </a:p>
        </p:txBody>
      </p:sp>
      <p:sp>
        <p:nvSpPr>
          <p:cNvPr id="15" name="PlaceHolder 2"/>
          <p:cNvSpPr>
            <a:spLocks noGrp="1"/>
          </p:cNvSpPr>
          <p:nvPr>
            <p:ph type="body"/>
          </p:nvPr>
        </p:nvSpPr>
        <p:spPr>
          <a:xfrm>
            <a:off x="685440" y="1981080"/>
            <a:ext cx="3791160" cy="1962000"/>
          </a:xfrm>
          <a:prstGeom prst="rect">
            <a:avLst/>
          </a:prstGeom>
        </p:spPr>
        <p:txBody>
          <a:bodyPr lIns="90000" tIns="46800" rIns="90000" bIns="46800"/>
          <a:lstStyle/>
          <a:p>
            <a:endParaRPr/>
          </a:p>
        </p:txBody>
      </p:sp>
      <p:sp>
        <p:nvSpPr>
          <p:cNvPr id="16" name="PlaceHolder 3"/>
          <p:cNvSpPr>
            <a:spLocks noGrp="1"/>
          </p:cNvSpPr>
          <p:nvPr>
            <p:ph type="body"/>
          </p:nvPr>
        </p:nvSpPr>
        <p:spPr>
          <a:xfrm>
            <a:off x="685440" y="4129920"/>
            <a:ext cx="3791160" cy="1962000"/>
          </a:xfrm>
          <a:prstGeom prst="rect">
            <a:avLst/>
          </a:prstGeom>
        </p:spPr>
        <p:txBody>
          <a:bodyPr lIns="90000" tIns="46800" rIns="90000" bIns="46800"/>
          <a:lstStyle/>
          <a:p>
            <a:endParaRPr/>
          </a:p>
        </p:txBody>
      </p:sp>
      <p:sp>
        <p:nvSpPr>
          <p:cNvPr id="17" name="PlaceHolder 4"/>
          <p:cNvSpPr>
            <a:spLocks noGrp="1"/>
          </p:cNvSpPr>
          <p:nvPr>
            <p:ph type="body"/>
          </p:nvPr>
        </p:nvSpPr>
        <p:spPr>
          <a:xfrm>
            <a:off x="4666680" y="1981080"/>
            <a:ext cx="3791160" cy="4113360"/>
          </a:xfrm>
          <a:prstGeom prst="rect">
            <a:avLst/>
          </a:prstGeom>
        </p:spPr>
        <p:txBody>
          <a:bodyPr lIns="90000" tIns="46800" rIns="90000" bIns="4680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440" y="609120"/>
            <a:ext cx="7769160" cy="1140120"/>
          </a:xfrm>
          <a:prstGeom prst="rect">
            <a:avLst/>
          </a:prstGeom>
        </p:spPr>
        <p:txBody>
          <a:bodyPr lIns="90000" tIns="46800" rIns="90000" bIns="46800" anchor="ctr"/>
          <a:lstStyle/>
          <a:p>
            <a:pPr algn="ctr"/>
            <a:endParaRPr/>
          </a:p>
        </p:txBody>
      </p:sp>
      <p:sp>
        <p:nvSpPr>
          <p:cNvPr id="19" name="PlaceHolder 2"/>
          <p:cNvSpPr>
            <a:spLocks noGrp="1"/>
          </p:cNvSpPr>
          <p:nvPr>
            <p:ph type="body"/>
          </p:nvPr>
        </p:nvSpPr>
        <p:spPr>
          <a:xfrm>
            <a:off x="685440" y="1981080"/>
            <a:ext cx="3791160" cy="4113360"/>
          </a:xfrm>
          <a:prstGeom prst="rect">
            <a:avLst/>
          </a:prstGeom>
        </p:spPr>
        <p:txBody>
          <a:bodyPr lIns="90000" tIns="46800" rIns="90000" bIns="46800"/>
          <a:lstStyle/>
          <a:p>
            <a:endParaRPr/>
          </a:p>
        </p:txBody>
      </p:sp>
      <p:sp>
        <p:nvSpPr>
          <p:cNvPr id="20" name="PlaceHolder 3"/>
          <p:cNvSpPr>
            <a:spLocks noGrp="1"/>
          </p:cNvSpPr>
          <p:nvPr>
            <p:ph type="body"/>
          </p:nvPr>
        </p:nvSpPr>
        <p:spPr>
          <a:xfrm>
            <a:off x="4666680" y="1981080"/>
            <a:ext cx="3791160" cy="1962000"/>
          </a:xfrm>
          <a:prstGeom prst="rect">
            <a:avLst/>
          </a:prstGeom>
        </p:spPr>
        <p:txBody>
          <a:bodyPr lIns="90000" tIns="46800" rIns="90000" bIns="46800"/>
          <a:lstStyle/>
          <a:p>
            <a:endParaRPr/>
          </a:p>
        </p:txBody>
      </p:sp>
      <p:sp>
        <p:nvSpPr>
          <p:cNvPr id="21" name="PlaceHolder 4"/>
          <p:cNvSpPr>
            <a:spLocks noGrp="1"/>
          </p:cNvSpPr>
          <p:nvPr>
            <p:ph type="body"/>
          </p:nvPr>
        </p:nvSpPr>
        <p:spPr>
          <a:xfrm>
            <a:off x="4666680" y="4129920"/>
            <a:ext cx="3791160" cy="1962000"/>
          </a:xfrm>
          <a:prstGeom prst="rect">
            <a:avLst/>
          </a:prstGeom>
        </p:spPr>
        <p:txBody>
          <a:bodyPr lIns="90000" tIns="46800" rIns="90000" bIns="4680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440" y="609120"/>
            <a:ext cx="7769160" cy="1140120"/>
          </a:xfrm>
          <a:prstGeom prst="rect">
            <a:avLst/>
          </a:prstGeom>
        </p:spPr>
        <p:txBody>
          <a:bodyPr lIns="90000" tIns="46800" rIns="90000" bIns="46800" anchor="ctr"/>
          <a:lstStyle/>
          <a:p>
            <a:pPr algn="ctr"/>
            <a:endParaRPr/>
          </a:p>
        </p:txBody>
      </p:sp>
      <p:sp>
        <p:nvSpPr>
          <p:cNvPr id="23" name="PlaceHolder 2"/>
          <p:cNvSpPr>
            <a:spLocks noGrp="1"/>
          </p:cNvSpPr>
          <p:nvPr>
            <p:ph type="body"/>
          </p:nvPr>
        </p:nvSpPr>
        <p:spPr>
          <a:xfrm>
            <a:off x="685440" y="1981080"/>
            <a:ext cx="3791160" cy="1962000"/>
          </a:xfrm>
          <a:prstGeom prst="rect">
            <a:avLst/>
          </a:prstGeom>
        </p:spPr>
        <p:txBody>
          <a:bodyPr lIns="90000" tIns="46800" rIns="90000" bIns="46800"/>
          <a:lstStyle/>
          <a:p>
            <a:endParaRPr/>
          </a:p>
        </p:txBody>
      </p:sp>
      <p:sp>
        <p:nvSpPr>
          <p:cNvPr id="24" name="PlaceHolder 3"/>
          <p:cNvSpPr>
            <a:spLocks noGrp="1"/>
          </p:cNvSpPr>
          <p:nvPr>
            <p:ph type="body"/>
          </p:nvPr>
        </p:nvSpPr>
        <p:spPr>
          <a:xfrm>
            <a:off x="4666680" y="1981080"/>
            <a:ext cx="3791160" cy="1962000"/>
          </a:xfrm>
          <a:prstGeom prst="rect">
            <a:avLst/>
          </a:prstGeom>
        </p:spPr>
        <p:txBody>
          <a:bodyPr lIns="90000" tIns="46800" rIns="90000" bIns="46800"/>
          <a:lstStyle/>
          <a:p>
            <a:endParaRPr/>
          </a:p>
        </p:txBody>
      </p:sp>
      <p:sp>
        <p:nvSpPr>
          <p:cNvPr id="25" name="PlaceHolder 4"/>
          <p:cNvSpPr>
            <a:spLocks noGrp="1"/>
          </p:cNvSpPr>
          <p:nvPr>
            <p:ph type="body"/>
          </p:nvPr>
        </p:nvSpPr>
        <p:spPr>
          <a:xfrm>
            <a:off x="685440" y="4129920"/>
            <a:ext cx="7769160" cy="1962000"/>
          </a:xfrm>
          <a:prstGeom prst="rect">
            <a:avLst/>
          </a:prstGeom>
        </p:spPr>
        <p:txBody>
          <a:bodyPr lIns="90000" tIns="46800" rIns="90000" bIns="4680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440" y="609120"/>
            <a:ext cx="7769160" cy="1140120"/>
          </a:xfrm>
          <a:prstGeom prst="rect">
            <a:avLst/>
          </a:prstGeom>
        </p:spPr>
        <p:txBody>
          <a:bodyPr lIns="90000" tIns="46800" rIns="90000" bIns="46800" anchor="ctr"/>
          <a:lstStyle/>
          <a:p>
            <a:pPr algn="ctr"/>
            <a:r>
              <a:rPr lang="en-US" sz="4400">
                <a:latin typeface="Times New Roman"/>
              </a:rPr>
              <a:t>Click to edit the title text format</a:t>
            </a:r>
            <a:endParaRPr/>
          </a:p>
        </p:txBody>
      </p:sp>
      <p:sp>
        <p:nvSpPr>
          <p:cNvPr id="6" name="PlaceHolder 2"/>
          <p:cNvSpPr>
            <a:spLocks noGrp="1"/>
          </p:cNvSpPr>
          <p:nvPr>
            <p:ph type="body"/>
          </p:nvPr>
        </p:nvSpPr>
        <p:spPr>
          <a:xfrm>
            <a:off x="685440" y="1981080"/>
            <a:ext cx="7769160" cy="4113360"/>
          </a:xfrm>
          <a:prstGeom prst="rect">
            <a:avLst/>
          </a:prstGeom>
        </p:spPr>
        <p:txBody>
          <a:bodyPr lIns="90000" tIns="46800" rIns="90000" bIns="46800"/>
          <a:lstStyle/>
          <a:p>
            <a:r>
              <a:rPr lang="en-US" sz="3200">
                <a:latin typeface="Times New Roman"/>
              </a:rPr>
              <a:t>Click to edit the outline text format</a:t>
            </a:r>
            <a:endParaRPr/>
          </a:p>
          <a:p>
            <a:pPr lvl="1"/>
            <a:r>
              <a:rPr lang="en-US" sz="2800">
                <a:latin typeface="Times New Roman"/>
              </a:rPr>
              <a:t>Second Outline Level</a:t>
            </a:r>
            <a:endParaRPr/>
          </a:p>
          <a:p>
            <a:pPr lvl="2">
              <a:buFont typeface="Times New Roman"/>
              <a:buChar char="•"/>
            </a:pPr>
            <a:r>
              <a:rPr lang="en-US" sz="2400">
                <a:latin typeface="Times New Roman"/>
              </a:rPr>
              <a:t>Third Outline Level</a:t>
            </a:r>
            <a:endParaRPr/>
          </a:p>
          <a:p>
            <a:pPr lvl="3">
              <a:buFont typeface="Times New Roman"/>
              <a:buChar char="–"/>
            </a:pPr>
            <a:r>
              <a:rPr lang="en-US" sz="2000">
                <a:latin typeface="Times New Roman"/>
              </a:rPr>
              <a:t>Fourth Outline Level</a:t>
            </a:r>
            <a:endParaRPr/>
          </a:p>
          <a:p>
            <a:pPr lvl="4">
              <a:buFont typeface="Times New Roman"/>
              <a:buChar char="»"/>
            </a:pPr>
            <a:r>
              <a:rPr lang="en-US" sz="2000">
                <a:latin typeface="Times New Roman"/>
              </a:rPr>
              <a:t>Fifth Outline Level</a:t>
            </a:r>
            <a:endParaRPr/>
          </a:p>
          <a:p>
            <a:pPr lvl="5">
              <a:buFont typeface="Times New Roman"/>
              <a:buChar char="»"/>
            </a:pPr>
            <a:r>
              <a:rPr lang="en-US" sz="2000">
                <a:latin typeface="Times New Roman"/>
              </a:rPr>
              <a:t>Sixth Outline Level</a:t>
            </a:r>
            <a:endParaRPr/>
          </a:p>
          <a:p>
            <a:pPr lvl="6">
              <a:buFont typeface="Times New Roman"/>
              <a:buChar char="»"/>
            </a:pPr>
            <a:r>
              <a:rPr lang="en-US" sz="2000">
                <a:latin typeface="Times New Roman"/>
              </a:rPr>
              <a:t>Seventh Outline Level</a:t>
            </a:r>
            <a:endParaRPr/>
          </a:p>
        </p:txBody>
      </p:sp>
      <p:sp>
        <p:nvSpPr>
          <p:cNvPr id="2" name="PlaceHolder 3"/>
          <p:cNvSpPr>
            <a:spLocks noGrp="1"/>
          </p:cNvSpPr>
          <p:nvPr>
            <p:ph type="dt"/>
          </p:nvPr>
        </p:nvSpPr>
        <p:spPr>
          <a:xfrm>
            <a:off x="685440" y="6248520"/>
            <a:ext cx="1901880" cy="458640"/>
          </a:xfrm>
          <a:prstGeom prst="rect">
            <a:avLst/>
          </a:prstGeom>
        </p:spPr>
        <p:txBody>
          <a:bodyPr lIns="90000" tIns="46800" rIns="90000" bIns="46800"/>
          <a:lstStyle/>
          <a:p>
            <a:r>
              <a:rPr lang="en-US" sz="2400">
                <a:latin typeface="Times New Roman"/>
              </a:rPr>
              <a:t>&lt;date/time&gt;</a:t>
            </a:r>
            <a:endParaRPr/>
          </a:p>
        </p:txBody>
      </p:sp>
      <p:sp>
        <p:nvSpPr>
          <p:cNvPr id="3" name="PlaceHolder 4"/>
          <p:cNvSpPr>
            <a:spLocks noGrp="1"/>
          </p:cNvSpPr>
          <p:nvPr>
            <p:ph type="ftr"/>
          </p:nvPr>
        </p:nvSpPr>
        <p:spPr>
          <a:xfrm>
            <a:off x="3123720" y="6248520"/>
            <a:ext cx="2892600" cy="458640"/>
          </a:xfrm>
          <a:prstGeom prst="rect">
            <a:avLst/>
          </a:prstGeom>
        </p:spPr>
        <p:txBody>
          <a:bodyPr lIns="90000" tIns="46800" rIns="90000" bIns="46800"/>
          <a:lstStyle/>
          <a:p>
            <a:r>
              <a:rPr lang="en-US" sz="2400">
                <a:latin typeface="Times New Roman"/>
              </a:rPr>
              <a:t>&lt;footer&gt;</a:t>
            </a:r>
            <a:endParaRPr/>
          </a:p>
        </p:txBody>
      </p:sp>
      <p:sp>
        <p:nvSpPr>
          <p:cNvPr id="4" name="PlaceHolder 5"/>
          <p:cNvSpPr>
            <a:spLocks noGrp="1"/>
          </p:cNvSpPr>
          <p:nvPr>
            <p:ph type="sldNum"/>
          </p:nvPr>
        </p:nvSpPr>
        <p:spPr>
          <a:xfrm>
            <a:off x="6552720" y="6248520"/>
            <a:ext cx="1901880" cy="458640"/>
          </a:xfrm>
          <a:prstGeom prst="rect">
            <a:avLst/>
          </a:prstGeom>
        </p:spPr>
        <p:txBody>
          <a:bodyPr lIns="90000" tIns="46800" rIns="90000" bIns="46800"/>
          <a:lstStyle/>
          <a:p>
            <a:fld id="{8DBC35A7-4203-4BFD-9A0C-007F9280B2FA}" type="slidenum">
              <a:rPr lang="en-US" sz="2400">
                <a:latin typeface="Times New Roman"/>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jpe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CustomShape 1"/>
          <p:cNvSpPr/>
          <p:nvPr/>
        </p:nvSpPr>
        <p:spPr>
          <a:xfrm>
            <a:off x="685800" y="609480"/>
            <a:ext cx="7772400" cy="1143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r>
              <a:rPr lang="en-US" sz="4400">
                <a:latin typeface="Times New Roman"/>
              </a:rPr>
              <a:t> </a:t>
            </a:r>
            <a:endParaRPr/>
          </a:p>
        </p:txBody>
      </p:sp>
      <p:sp>
        <p:nvSpPr>
          <p:cNvPr id="48" name="CustomShape 2"/>
          <p:cNvSpPr/>
          <p:nvPr/>
        </p:nvSpPr>
        <p:spPr>
          <a:xfrm>
            <a:off x="1320840" y="914400"/>
            <a:ext cx="6494760" cy="481788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gn="ctr">
              <a:lnSpc>
                <a:spcPct val="100000"/>
              </a:lnSpc>
            </a:pPr>
            <a:r>
              <a:rPr lang="en-US" sz="6000">
                <a:latin typeface="Tahoma"/>
              </a:rPr>
              <a:t>Lyndon B. Johnson</a:t>
            </a:r>
            <a:endParaRPr/>
          </a:p>
          <a:p>
            <a:pPr algn="ctr">
              <a:lnSpc>
                <a:spcPct val="100000"/>
              </a:lnSpc>
            </a:pPr>
            <a:endParaRPr/>
          </a:p>
          <a:p>
            <a:pPr algn="ctr">
              <a:lnSpc>
                <a:spcPct val="100000"/>
              </a:lnSpc>
            </a:pPr>
            <a:r>
              <a:rPr lang="en-US" sz="6000">
                <a:latin typeface="Tahoma"/>
              </a:rPr>
              <a:t>&amp;</a:t>
            </a:r>
            <a:endParaRPr/>
          </a:p>
          <a:p>
            <a:pPr algn="ctr">
              <a:lnSpc>
                <a:spcPct val="100000"/>
              </a:lnSpc>
            </a:pPr>
            <a:endParaRPr/>
          </a:p>
          <a:p>
            <a:pPr algn="ctr">
              <a:lnSpc>
                <a:spcPct val="100000"/>
              </a:lnSpc>
            </a:pPr>
            <a:r>
              <a:rPr lang="en-US" sz="7000">
                <a:latin typeface="Script MT Bold"/>
              </a:rPr>
              <a:t>The Great Society</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74" name="CustomShape 1"/>
          <p:cNvSpPr/>
          <p:nvPr/>
        </p:nvSpPr>
        <p:spPr>
          <a:xfrm>
            <a:off x="762120" y="304920"/>
            <a:ext cx="4876560" cy="1537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4000">
                <a:solidFill>
                  <a:srgbClr val="FFFFFF"/>
                </a:solidFill>
                <a:latin typeface="Subway"/>
              </a:rPr>
              <a:t> </a:t>
            </a:r>
            <a:r>
              <a:rPr lang="en-US" sz="3600">
                <a:solidFill>
                  <a:srgbClr val="FFFFFF"/>
                </a:solidFill>
                <a:latin typeface="Subway"/>
              </a:rPr>
              <a:t>Food Stamps</a:t>
            </a:r>
            <a:endParaRPr/>
          </a:p>
          <a:p>
            <a:pPr>
              <a:lnSpc>
                <a:spcPct val="100000"/>
              </a:lnSpc>
            </a:pPr>
            <a:endParaRPr/>
          </a:p>
        </p:txBody>
      </p:sp>
      <p:sp>
        <p:nvSpPr>
          <p:cNvPr id="75" name="CustomShape 2"/>
          <p:cNvSpPr/>
          <p:nvPr/>
        </p:nvSpPr>
        <p:spPr>
          <a:xfrm>
            <a:off x="52560" y="2925720"/>
            <a:ext cx="9144000" cy="1800"/>
          </a:xfrm>
          <a:prstGeom prst="rect">
            <a:avLst/>
          </a:prstGeom>
          <a:noFill/>
          <a:ln>
            <a:noFill/>
          </a:ln>
        </p:spPr>
        <p:style>
          <a:lnRef idx="0">
            <a:scrgbClr r="0" g="0" b="0"/>
          </a:lnRef>
          <a:fillRef idx="0">
            <a:scrgbClr r="0" g="0" b="0"/>
          </a:fillRef>
          <a:effectRef idx="0">
            <a:scrgbClr r="0" g="0" b="0"/>
          </a:effectRef>
          <a:fontRef idx="minor"/>
        </p:style>
      </p:sp>
      <p:pic>
        <p:nvPicPr>
          <p:cNvPr id="76" name="Picture 75"/>
          <p:cNvPicPr/>
          <p:nvPr/>
        </p:nvPicPr>
        <p:blipFill>
          <a:blip r:embed="rId3"/>
          <a:stretch/>
        </p:blipFill>
        <p:spPr>
          <a:xfrm>
            <a:off x="1143000" y="990720"/>
            <a:ext cx="2508120" cy="3124080"/>
          </a:xfrm>
          <a:prstGeom prst="rect">
            <a:avLst/>
          </a:prstGeom>
          <a:ln>
            <a:noFill/>
          </a:ln>
        </p:spPr>
      </p:pic>
      <p:pic>
        <p:nvPicPr>
          <p:cNvPr id="77" name="Picture 76"/>
          <p:cNvPicPr/>
          <p:nvPr/>
        </p:nvPicPr>
        <p:blipFill>
          <a:blip r:embed="rId4"/>
          <a:stretch/>
        </p:blipFill>
        <p:spPr>
          <a:xfrm>
            <a:off x="4343400" y="3200400"/>
            <a:ext cx="4114800" cy="2579760"/>
          </a:xfrm>
          <a:prstGeom prst="rect">
            <a:avLst/>
          </a:prstGeom>
          <a:ln>
            <a:noFill/>
          </a:ln>
        </p:spPr>
      </p:pic>
      <p:sp>
        <p:nvSpPr>
          <p:cNvPr id="78" name="CustomShape 3"/>
          <p:cNvSpPr/>
          <p:nvPr/>
        </p:nvSpPr>
        <p:spPr>
          <a:xfrm>
            <a:off x="5105520" y="2590920"/>
            <a:ext cx="4724280" cy="6426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3600">
                <a:solidFill>
                  <a:srgbClr val="FFFFFF"/>
                </a:solidFill>
                <a:latin typeface="Subway"/>
              </a:rPr>
              <a:t>Headstart</a:t>
            </a:r>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par>
                                <p:cTn id="7" presetID="1" presetClass="entr" dur="indefinite" fill="hold" nodeType="withEffect">
                                  <p:stCondLst>
                                    <p:cond delay="0"/>
                                  </p:stCondLst>
                                  <p:childTnLst>
                                    <p:set>
                                      <p:cBhvr>
                                        <p:cTn id="8"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CustomShape 1"/>
          <p:cNvSpPr/>
          <p:nvPr/>
        </p:nvSpPr>
        <p:spPr>
          <a:xfrm>
            <a:off x="457200" y="2209680"/>
            <a:ext cx="8153280" cy="14346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4400" i="1">
                <a:latin typeface="Subway"/>
              </a:rPr>
              <a:t>In your opinion, which—if any—of these programs are worth the cost?</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80" name="CustomShape 1"/>
          <p:cNvSpPr/>
          <p:nvPr/>
        </p:nvSpPr>
        <p:spPr>
          <a:xfrm>
            <a:off x="0" y="3048120"/>
            <a:ext cx="4876920" cy="9471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2800">
                <a:solidFill>
                  <a:srgbClr val="FFFFFF"/>
                </a:solidFill>
                <a:latin typeface="Subway"/>
              </a:rPr>
              <a:t>Elementary and Secondary Education Act</a:t>
            </a:r>
            <a:endParaRPr/>
          </a:p>
        </p:txBody>
      </p:sp>
      <p:sp>
        <p:nvSpPr>
          <p:cNvPr id="81" name="CustomShape 2"/>
          <p:cNvSpPr/>
          <p:nvPr/>
        </p:nvSpPr>
        <p:spPr>
          <a:xfrm>
            <a:off x="5181480" y="1523880"/>
            <a:ext cx="3429000" cy="9471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800">
                <a:solidFill>
                  <a:srgbClr val="FFFFFF"/>
                </a:solidFill>
                <a:latin typeface="Subway"/>
              </a:rPr>
              <a:t>Higher Education Act</a:t>
            </a:r>
            <a:endParaRPr/>
          </a:p>
        </p:txBody>
      </p:sp>
      <p:sp>
        <p:nvSpPr>
          <p:cNvPr id="82" name="CustomShape 3"/>
          <p:cNvSpPr/>
          <p:nvPr/>
        </p:nvSpPr>
        <p:spPr>
          <a:xfrm>
            <a:off x="380880" y="380880"/>
            <a:ext cx="4191120" cy="2104920"/>
          </a:xfrm>
          <a:prstGeom prst="rect">
            <a:avLst/>
          </a:prstGeom>
          <a:noFill/>
          <a:ln w="22320">
            <a:solidFill>
              <a:srgbClr val="00FFFF"/>
            </a:solidFill>
            <a:custDash>
              <a:ds d="800000" sp="300000"/>
            </a:custDash>
            <a:miter/>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4400">
                <a:solidFill>
                  <a:srgbClr val="FFFFFF"/>
                </a:solidFill>
                <a:latin typeface="Subway"/>
              </a:rPr>
              <a:t>Great Society Plans to Help Education</a:t>
            </a:r>
            <a:endParaRPr/>
          </a:p>
        </p:txBody>
      </p:sp>
      <p:pic>
        <p:nvPicPr>
          <p:cNvPr id="83" name="Picture 82"/>
          <p:cNvPicPr/>
          <p:nvPr/>
        </p:nvPicPr>
        <p:blipFill>
          <a:blip r:embed="rId3"/>
          <a:stretch/>
        </p:blipFill>
        <p:spPr>
          <a:xfrm>
            <a:off x="609480" y="4038480"/>
            <a:ext cx="3657600" cy="2583000"/>
          </a:xfrm>
          <a:prstGeom prst="rect">
            <a:avLst/>
          </a:prstGeom>
          <a:ln>
            <a:noFill/>
          </a:ln>
        </p:spPr>
      </p:pic>
      <p:pic>
        <p:nvPicPr>
          <p:cNvPr id="84" name="Picture 83"/>
          <p:cNvPicPr/>
          <p:nvPr/>
        </p:nvPicPr>
        <p:blipFill>
          <a:blip r:embed="rId4"/>
          <a:stretch/>
        </p:blipFill>
        <p:spPr>
          <a:xfrm>
            <a:off x="5943600" y="2057400"/>
            <a:ext cx="2384280" cy="335268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childTnLst>
                                </p:cTn>
                              </p:par>
                              <p:par>
                                <p:cTn id="7" presetID="1" presetClass="entr" dur="indefinite" fill="hold" nodeType="withEffect">
                                  <p:stCondLst>
                                    <p:cond delay="0"/>
                                  </p:stCondLst>
                                  <p:childTnLst>
                                    <p:set>
                                      <p:cBhvr>
                                        <p:cTn id="8" dur="1" fill="hold">
                                          <p:stCondLst>
                                            <p:cond delay="0"/>
                                          </p:stCondLst>
                                        </p:cTn>
                                        <p:tgtEl>
                                          <p:spTgt spid="83"/>
                                        </p:tgtEl>
                                        <p:attrNameLst>
                                          <p:attrName>style.visibility</p:attrName>
                                        </p:attrNameLst>
                                      </p:cBhvr>
                                      <p:to>
                                        <p:strVal val="visible"/>
                                      </p:to>
                                    </p:set>
                                  </p:childTnLst>
                                </p:cTn>
                              </p:par>
                            </p:childTnLst>
                          </p:cTn>
                        </p:par>
                      </p:childTnLst>
                    </p:cTn>
                  </p:par>
                  <p:par>
                    <p:cTn id="9" dur="indefinite" fill="hold">
                      <p:stCondLst>
                        <p:cond delay="indefinite"/>
                      </p:stCondLst>
                      <p:childTnLst>
                        <p:par>
                          <p:cTn id="10" dur="indefinite" fill="hold">
                            <p:stCondLst>
                              <p:cond delay="0"/>
                            </p:stCondLst>
                            <p:childTnLst>
                              <p:par>
                                <p:cTn id="11" presetID="1" presetClass="entr" dur="indefinite" fill="hold" nodeType="clickEffect">
                                  <p:stCondLst>
                                    <p:cond delay="0"/>
                                  </p:stCondLst>
                                  <p:childTnLst>
                                    <p:set>
                                      <p:cBhvr>
                                        <p:cTn id="12" dur="1" fill="hold">
                                          <p:stCondLst>
                                            <p:cond delay="0"/>
                                          </p:stCondLst>
                                        </p:cTn>
                                        <p:tgtEl>
                                          <p:spTgt spid="81"/>
                                        </p:tgtEl>
                                        <p:attrNameLst>
                                          <p:attrName>style.visibility</p:attrName>
                                        </p:attrNameLst>
                                      </p:cBhvr>
                                      <p:to>
                                        <p:strVal val="visible"/>
                                      </p:to>
                                    </p:set>
                                  </p:childTnLst>
                                </p:cTn>
                              </p:par>
                              <p:par>
                                <p:cTn id="13" presetID="1" presetClass="entr" dur="indefinite" fill="hold" nodeType="withEffect">
                                  <p:stCondLst>
                                    <p:cond delay="0"/>
                                  </p:stCondLst>
                                  <p:childTnLst>
                                    <p:set>
                                      <p:cBhvr>
                                        <p:cTn id="14"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85" name="CustomShape 1"/>
          <p:cNvSpPr/>
          <p:nvPr/>
        </p:nvSpPr>
        <p:spPr>
          <a:xfrm>
            <a:off x="1719360" y="1434960"/>
            <a:ext cx="9144000" cy="1800"/>
          </a:xfrm>
          <a:prstGeom prst="rect">
            <a:avLst/>
          </a:prstGeom>
          <a:noFill/>
          <a:ln>
            <a:noFill/>
          </a:ln>
        </p:spPr>
        <p:style>
          <a:lnRef idx="0">
            <a:scrgbClr r="0" g="0" b="0"/>
          </a:lnRef>
          <a:fillRef idx="0">
            <a:scrgbClr r="0" g="0" b="0"/>
          </a:fillRef>
          <a:effectRef idx="0">
            <a:scrgbClr r="0" g="0" b="0"/>
          </a:effectRef>
          <a:fontRef idx="minor"/>
        </p:style>
      </p:sp>
      <p:sp>
        <p:nvSpPr>
          <p:cNvPr id="86" name="CustomShape 2"/>
          <p:cNvSpPr/>
          <p:nvPr/>
        </p:nvSpPr>
        <p:spPr>
          <a:xfrm>
            <a:off x="2416320" y="2073240"/>
            <a:ext cx="4309920" cy="360"/>
          </a:xfrm>
          <a:prstGeom prst="rect">
            <a:avLst/>
          </a:prstGeom>
          <a:noFill/>
          <a:ln>
            <a:noFill/>
          </a:ln>
        </p:spPr>
        <p:style>
          <a:lnRef idx="0">
            <a:scrgbClr r="0" g="0" b="0"/>
          </a:lnRef>
          <a:fillRef idx="0">
            <a:scrgbClr r="0" g="0" b="0"/>
          </a:fillRef>
          <a:effectRef idx="0">
            <a:scrgbClr r="0" g="0" b="0"/>
          </a:effectRef>
          <a:fontRef idx="minor"/>
        </p:style>
      </p:sp>
      <p:sp>
        <p:nvSpPr>
          <p:cNvPr id="87" name="CustomShape 3"/>
          <p:cNvSpPr/>
          <p:nvPr/>
        </p:nvSpPr>
        <p:spPr>
          <a:xfrm>
            <a:off x="2416320" y="2073240"/>
            <a:ext cx="4309920" cy="270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1000">
                <a:latin typeface="Arial"/>
              </a:rPr>
              <a:t>  </a:t>
            </a:r>
            <a:r>
              <a:rPr lang="en-US" sz="16200">
                <a:latin typeface="Arial"/>
              </a:rPr>
              <a:t> </a:t>
            </a:r>
            <a:r>
              <a:rPr lang="en-US" sz="1000">
                <a:latin typeface="Arial"/>
              </a:rPr>
              <a:t>                                                   </a:t>
            </a:r>
            <a:endParaRPr/>
          </a:p>
          <a:p>
            <a:pPr>
              <a:lnSpc>
                <a:spcPct val="100000"/>
              </a:lnSpc>
            </a:pPr>
            <a:endParaRPr/>
          </a:p>
        </p:txBody>
      </p:sp>
      <p:sp>
        <p:nvSpPr>
          <p:cNvPr id="88" name="CustomShape 4"/>
          <p:cNvSpPr/>
          <p:nvPr/>
        </p:nvSpPr>
        <p:spPr>
          <a:xfrm>
            <a:off x="3505320" y="5181480"/>
            <a:ext cx="5181480" cy="11912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3600">
                <a:solidFill>
                  <a:srgbClr val="FFFFFF"/>
                </a:solidFill>
                <a:latin typeface="Subway"/>
                <a:ea typeface="Arial"/>
              </a:rPr>
              <a:t>National Endowment for the Arts and Humanities</a:t>
            </a:r>
            <a:endParaRPr/>
          </a:p>
        </p:txBody>
      </p:sp>
      <p:pic>
        <p:nvPicPr>
          <p:cNvPr id="89" name="Picture 88"/>
          <p:cNvPicPr/>
          <p:nvPr/>
        </p:nvPicPr>
        <p:blipFill>
          <a:blip r:embed="rId3"/>
          <a:stretch/>
        </p:blipFill>
        <p:spPr>
          <a:xfrm>
            <a:off x="5334120" y="914400"/>
            <a:ext cx="3370320" cy="3962520"/>
          </a:xfrm>
          <a:prstGeom prst="rect">
            <a:avLst/>
          </a:prstGeom>
          <a:ln>
            <a:noFill/>
          </a:ln>
        </p:spPr>
      </p:pic>
      <p:pic>
        <p:nvPicPr>
          <p:cNvPr id="90" name="Picture 89"/>
          <p:cNvPicPr/>
          <p:nvPr/>
        </p:nvPicPr>
        <p:blipFill>
          <a:blip r:embed="rId4"/>
          <a:stretch/>
        </p:blipFill>
        <p:spPr>
          <a:xfrm>
            <a:off x="685800" y="1676520"/>
            <a:ext cx="3657600" cy="2506680"/>
          </a:xfrm>
          <a:prstGeom prst="rect">
            <a:avLst/>
          </a:prstGeom>
          <a:ln>
            <a:noFill/>
          </a:ln>
        </p:spPr>
      </p:pic>
      <p:sp>
        <p:nvSpPr>
          <p:cNvPr id="91" name="CustomShape 5"/>
          <p:cNvSpPr/>
          <p:nvPr/>
        </p:nvSpPr>
        <p:spPr>
          <a:xfrm>
            <a:off x="380880" y="304920"/>
            <a:ext cx="4343400" cy="11912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3600">
                <a:solidFill>
                  <a:srgbClr val="FFFFFF"/>
                </a:solidFill>
                <a:latin typeface="Subway"/>
              </a:rPr>
              <a:t>Corporation for Public Broadcasting</a:t>
            </a:r>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childTnLst>
                                </p:cTn>
                              </p:par>
                              <p:par>
                                <p:cTn id="7" presetID="1" presetClass="entr" dur="indefinite" fill="hold" nodeType="withEffect">
                                  <p:stCondLst>
                                    <p:cond delay="0"/>
                                  </p:stCondLst>
                                  <p:childTnLst>
                                    <p:set>
                                      <p:cBhvr>
                                        <p:cTn id="8"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92" name="CustomShape 1"/>
          <p:cNvSpPr/>
          <p:nvPr/>
        </p:nvSpPr>
        <p:spPr>
          <a:xfrm>
            <a:off x="609480" y="2362320"/>
            <a:ext cx="2971800" cy="6426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3600">
                <a:solidFill>
                  <a:srgbClr val="FFFFFF"/>
                </a:solidFill>
                <a:latin typeface="Subway"/>
              </a:rPr>
              <a:t>Medicare</a:t>
            </a:r>
            <a:endParaRPr/>
          </a:p>
        </p:txBody>
      </p:sp>
      <p:sp>
        <p:nvSpPr>
          <p:cNvPr id="93" name="CustomShape 2"/>
          <p:cNvSpPr/>
          <p:nvPr/>
        </p:nvSpPr>
        <p:spPr>
          <a:xfrm>
            <a:off x="4724280" y="2330280"/>
            <a:ext cx="4114800" cy="6426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3600">
                <a:solidFill>
                  <a:srgbClr val="FFFFFF"/>
                </a:solidFill>
                <a:latin typeface="Subway"/>
              </a:rPr>
              <a:t>Medicaid</a:t>
            </a:r>
            <a:endParaRPr/>
          </a:p>
        </p:txBody>
      </p:sp>
      <p:sp>
        <p:nvSpPr>
          <p:cNvPr id="94" name="CustomShape 3"/>
          <p:cNvSpPr/>
          <p:nvPr/>
        </p:nvSpPr>
        <p:spPr>
          <a:xfrm>
            <a:off x="304920" y="228600"/>
            <a:ext cx="8076960" cy="1434600"/>
          </a:xfrm>
          <a:prstGeom prst="rect">
            <a:avLst/>
          </a:prstGeom>
          <a:noFill/>
          <a:ln w="22320">
            <a:solidFill>
              <a:srgbClr val="FF00FF"/>
            </a:solidFill>
            <a:custDash>
              <a:ds d="800000" sp="300000"/>
            </a:custDash>
            <a:miter/>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4400">
                <a:solidFill>
                  <a:srgbClr val="FFFFFF"/>
                </a:solidFill>
                <a:latin typeface="Subway"/>
              </a:rPr>
              <a:t>Great Society Plans to Improve Health Care</a:t>
            </a:r>
            <a:endParaRPr/>
          </a:p>
        </p:txBody>
      </p:sp>
      <p:pic>
        <p:nvPicPr>
          <p:cNvPr id="95" name="Picture 94"/>
          <p:cNvPicPr/>
          <p:nvPr/>
        </p:nvPicPr>
        <p:blipFill>
          <a:blip r:embed="rId3"/>
          <a:stretch/>
        </p:blipFill>
        <p:spPr>
          <a:xfrm>
            <a:off x="762120" y="3124080"/>
            <a:ext cx="2857320" cy="2503440"/>
          </a:xfrm>
          <a:prstGeom prst="rect">
            <a:avLst/>
          </a:prstGeom>
          <a:ln>
            <a:noFill/>
          </a:ln>
        </p:spPr>
      </p:pic>
      <p:pic>
        <p:nvPicPr>
          <p:cNvPr id="96" name="Picture 95"/>
          <p:cNvPicPr/>
          <p:nvPr/>
        </p:nvPicPr>
        <p:blipFill>
          <a:blip r:embed="rId4"/>
          <a:stretch/>
        </p:blipFill>
        <p:spPr>
          <a:xfrm>
            <a:off x="4800600" y="3124080"/>
            <a:ext cx="3657600" cy="243864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92"/>
                                        </p:tgtEl>
                                        <p:attrNameLst>
                                          <p:attrName>style.visibility</p:attrName>
                                        </p:attrNameLst>
                                      </p:cBhvr>
                                      <p:to>
                                        <p:strVal val="visible"/>
                                      </p:to>
                                    </p:set>
                                  </p:childTnLst>
                                </p:cTn>
                              </p:par>
                              <p:par>
                                <p:cTn id="7" presetID="1" presetClass="entr" dur="indefinite" fill="hold" nodeType="withEffect">
                                  <p:stCondLst>
                                    <p:cond delay="0"/>
                                  </p:stCondLst>
                                  <p:childTnLst>
                                    <p:set>
                                      <p:cBhvr>
                                        <p:cTn id="8" dur="1" fill="hold">
                                          <p:stCondLst>
                                            <p:cond delay="0"/>
                                          </p:stCondLst>
                                        </p:cTn>
                                        <p:tgtEl>
                                          <p:spTgt spid="95"/>
                                        </p:tgtEl>
                                        <p:attrNameLst>
                                          <p:attrName>style.visibility</p:attrName>
                                        </p:attrNameLst>
                                      </p:cBhvr>
                                      <p:to>
                                        <p:strVal val="visible"/>
                                      </p:to>
                                    </p:set>
                                  </p:childTnLst>
                                </p:cTn>
                              </p:par>
                            </p:childTnLst>
                          </p:cTn>
                        </p:par>
                      </p:childTnLst>
                    </p:cTn>
                  </p:par>
                  <p:par>
                    <p:cTn id="9" dur="indefinite" fill="hold">
                      <p:stCondLst>
                        <p:cond delay="indefinite"/>
                      </p:stCondLst>
                      <p:childTnLst>
                        <p:par>
                          <p:cTn id="10" dur="indefinite" fill="hold">
                            <p:stCondLst>
                              <p:cond delay="0"/>
                            </p:stCondLst>
                            <p:childTnLst>
                              <p:par>
                                <p:cTn id="11" presetID="1" presetClass="entr" dur="indefinite" fill="hold" nodeType="clickEffect">
                                  <p:stCondLst>
                                    <p:cond delay="0"/>
                                  </p:stCondLst>
                                  <p:childTnLst>
                                    <p:set>
                                      <p:cBhvr>
                                        <p:cTn id="12" dur="1" fill="hold">
                                          <p:stCondLst>
                                            <p:cond delay="0"/>
                                          </p:stCondLst>
                                        </p:cTn>
                                        <p:tgtEl>
                                          <p:spTgt spid="93"/>
                                        </p:tgtEl>
                                        <p:attrNameLst>
                                          <p:attrName>style.visibility</p:attrName>
                                        </p:attrNameLst>
                                      </p:cBhvr>
                                      <p:to>
                                        <p:strVal val="visible"/>
                                      </p:to>
                                    </p:set>
                                  </p:childTnLst>
                                </p:cTn>
                              </p:par>
                              <p:par>
                                <p:cTn id="13" presetID="1" presetClass="entr" dur="indefinite" fill="hold" nodeType="with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97" name="CustomShape 1"/>
          <p:cNvSpPr/>
          <p:nvPr/>
        </p:nvSpPr>
        <p:spPr>
          <a:xfrm>
            <a:off x="0" y="3048120"/>
            <a:ext cx="4876920" cy="5508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3000">
                <a:solidFill>
                  <a:srgbClr val="FFFFFF"/>
                </a:solidFill>
                <a:latin typeface="Subway"/>
              </a:rPr>
              <a:t>Clean Water Act</a:t>
            </a:r>
            <a:endParaRPr/>
          </a:p>
        </p:txBody>
      </p:sp>
      <p:sp>
        <p:nvSpPr>
          <p:cNvPr id="98" name="CustomShape 2"/>
          <p:cNvSpPr/>
          <p:nvPr/>
        </p:nvSpPr>
        <p:spPr>
          <a:xfrm>
            <a:off x="5867280" y="1295280"/>
            <a:ext cx="2286000" cy="1007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3000">
                <a:solidFill>
                  <a:srgbClr val="FFFFFF"/>
                </a:solidFill>
                <a:latin typeface="Subway"/>
              </a:rPr>
              <a:t>Truth in Labeling Act</a:t>
            </a:r>
            <a:endParaRPr/>
          </a:p>
        </p:txBody>
      </p:sp>
      <p:sp>
        <p:nvSpPr>
          <p:cNvPr id="99" name="CustomShape 3"/>
          <p:cNvSpPr/>
          <p:nvPr/>
        </p:nvSpPr>
        <p:spPr>
          <a:xfrm>
            <a:off x="762120" y="914400"/>
            <a:ext cx="4190760" cy="1434600"/>
          </a:xfrm>
          <a:prstGeom prst="rect">
            <a:avLst/>
          </a:prstGeom>
          <a:noFill/>
          <a:ln w="22320">
            <a:solidFill>
              <a:srgbClr val="66FF99"/>
            </a:solidFill>
            <a:custDash>
              <a:ds d="800000" sp="300000"/>
            </a:custDash>
            <a:miter/>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4400">
                <a:solidFill>
                  <a:srgbClr val="FFFFFF"/>
                </a:solidFill>
                <a:latin typeface="Subway"/>
              </a:rPr>
              <a:t> OTHER Great Society Plans</a:t>
            </a:r>
            <a:endParaRPr/>
          </a:p>
        </p:txBody>
      </p:sp>
      <p:pic>
        <p:nvPicPr>
          <p:cNvPr id="100" name="Picture 99"/>
          <p:cNvPicPr/>
          <p:nvPr/>
        </p:nvPicPr>
        <p:blipFill>
          <a:blip r:embed="rId3"/>
          <a:stretch/>
        </p:blipFill>
        <p:spPr>
          <a:xfrm>
            <a:off x="457200" y="3886200"/>
            <a:ext cx="4343400" cy="2262240"/>
          </a:xfrm>
          <a:prstGeom prst="rect">
            <a:avLst/>
          </a:prstGeom>
          <a:ln>
            <a:noFill/>
          </a:ln>
        </p:spPr>
      </p:pic>
      <p:pic>
        <p:nvPicPr>
          <p:cNvPr id="101" name="Picture 100"/>
          <p:cNvPicPr/>
          <p:nvPr/>
        </p:nvPicPr>
        <p:blipFill>
          <a:blip r:embed="rId4"/>
          <a:stretch/>
        </p:blipFill>
        <p:spPr>
          <a:xfrm>
            <a:off x="5867280" y="2514600"/>
            <a:ext cx="2264040" cy="382896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97"/>
                                        </p:tgtEl>
                                        <p:attrNameLst>
                                          <p:attrName>style.visibility</p:attrName>
                                        </p:attrNameLst>
                                      </p:cBhvr>
                                      <p:to>
                                        <p:strVal val="visible"/>
                                      </p:to>
                                    </p:set>
                                  </p:childTnLst>
                                </p:cTn>
                              </p:par>
                              <p:par>
                                <p:cTn id="7" presetID="1" presetClass="entr" dur="indefinite" fill="hold" nodeType="withEffect">
                                  <p:stCondLst>
                                    <p:cond delay="0"/>
                                  </p:stCondLst>
                                  <p:childTnLst>
                                    <p:set>
                                      <p:cBhvr>
                                        <p:cTn id="8" dur="1" fill="hold">
                                          <p:stCondLst>
                                            <p:cond delay="0"/>
                                          </p:stCondLst>
                                        </p:cTn>
                                        <p:tgtEl>
                                          <p:spTgt spid="100"/>
                                        </p:tgtEl>
                                        <p:attrNameLst>
                                          <p:attrName>style.visibility</p:attrName>
                                        </p:attrNameLst>
                                      </p:cBhvr>
                                      <p:to>
                                        <p:strVal val="visible"/>
                                      </p:to>
                                    </p:set>
                                  </p:childTnLst>
                                </p:cTn>
                              </p:par>
                            </p:childTnLst>
                          </p:cTn>
                        </p:par>
                      </p:childTnLst>
                    </p:cTn>
                  </p:par>
                  <p:par>
                    <p:cTn id="9" dur="indefinite" fill="hold">
                      <p:stCondLst>
                        <p:cond delay="indefinite"/>
                      </p:stCondLst>
                      <p:childTnLst>
                        <p:par>
                          <p:cTn id="10" dur="indefinite" fill="hold">
                            <p:stCondLst>
                              <p:cond delay="0"/>
                            </p:stCondLst>
                            <p:childTnLst>
                              <p:par>
                                <p:cTn id="11" presetID="1" presetClass="entr" dur="indefinite" fill="hold" nodeType="clickEffect">
                                  <p:stCondLst>
                                    <p:cond delay="0"/>
                                  </p:stCondLst>
                                  <p:childTnLst>
                                    <p:set>
                                      <p:cBhvr>
                                        <p:cTn id="12" dur="1" fill="hold">
                                          <p:stCondLst>
                                            <p:cond delay="0"/>
                                          </p:stCondLst>
                                        </p:cTn>
                                        <p:tgtEl>
                                          <p:spTgt spid="98"/>
                                        </p:tgtEl>
                                        <p:attrNameLst>
                                          <p:attrName>style.visibility</p:attrName>
                                        </p:attrNameLst>
                                      </p:cBhvr>
                                      <p:to>
                                        <p:strVal val="visible"/>
                                      </p:to>
                                    </p:set>
                                  </p:childTnLst>
                                </p:cTn>
                              </p:par>
                              <p:par>
                                <p:cTn id="13" presetID="1" presetClass="entr" dur="indefinite" fill="hold" nodeType="withEffect">
                                  <p:stCondLst>
                                    <p:cond delay="0"/>
                                  </p:stCondLst>
                                  <p:childTnLst>
                                    <p:set>
                                      <p:cBhvr>
                                        <p:cTn id="14"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6699FF"/>
        </a:solidFill>
        <a:effectLst/>
      </p:bgPr>
    </p:bg>
    <p:spTree>
      <p:nvGrpSpPr>
        <p:cNvPr id="1" name=""/>
        <p:cNvGrpSpPr/>
        <p:nvPr/>
      </p:nvGrpSpPr>
      <p:grpSpPr>
        <a:xfrm>
          <a:off x="0" y="0"/>
          <a:ext cx="0" cy="0"/>
          <a:chOff x="0" y="0"/>
          <a:chExt cx="0" cy="0"/>
        </a:xfrm>
      </p:grpSpPr>
      <p:sp>
        <p:nvSpPr>
          <p:cNvPr id="102" name="CustomShape 1"/>
          <p:cNvSpPr/>
          <p:nvPr/>
        </p:nvSpPr>
        <p:spPr>
          <a:xfrm>
            <a:off x="914400" y="2971800"/>
            <a:ext cx="7467480" cy="3377828"/>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800" dirty="0">
                <a:solidFill>
                  <a:srgbClr val="000000"/>
                </a:solidFill>
                <a:latin typeface="Arial"/>
                <a:ea typeface="Times New Roman"/>
              </a:rPr>
              <a:t>• Outlawed discrimination in voting and in public places (movie theaters, hotels, etc.)</a:t>
            </a:r>
            <a:endParaRPr sz="2000" dirty="0"/>
          </a:p>
          <a:p>
            <a:pPr>
              <a:lnSpc>
                <a:spcPct val="100000"/>
              </a:lnSpc>
            </a:pPr>
            <a:endParaRPr sz="2000" dirty="0"/>
          </a:p>
          <a:p>
            <a:pPr>
              <a:lnSpc>
                <a:spcPct val="100000"/>
              </a:lnSpc>
            </a:pPr>
            <a:r>
              <a:rPr lang="en-US" sz="2800" dirty="0">
                <a:solidFill>
                  <a:srgbClr val="000000"/>
                </a:solidFill>
                <a:latin typeface="Arial"/>
                <a:ea typeface="Times New Roman"/>
              </a:rPr>
              <a:t>• Prohibits discrimination by employers based on “race, color, religion, sex or national origin”</a:t>
            </a:r>
            <a:endParaRPr sz="2000" dirty="0"/>
          </a:p>
        </p:txBody>
      </p:sp>
      <p:sp>
        <p:nvSpPr>
          <p:cNvPr id="103" name="CustomShape 2"/>
          <p:cNvSpPr/>
          <p:nvPr/>
        </p:nvSpPr>
        <p:spPr>
          <a:xfrm>
            <a:off x="627017" y="385800"/>
            <a:ext cx="7926140" cy="1976520"/>
          </a:xfrm>
          <a:prstGeom prst="rect">
            <a:avLst/>
          </a:prstGeom>
          <a:gradFill>
            <a:gsLst>
              <a:gs pos="0">
                <a:srgbClr val="000080"/>
              </a:gs>
              <a:gs pos="50000">
                <a:srgbClr val="0000FF"/>
              </a:gs>
              <a:gs pos="100000">
                <a:srgbClr val="000080"/>
              </a:gs>
            </a:gsLst>
            <a:lin ang="5400000"/>
          </a:gradFill>
          <a:ln w="9360">
            <a:solidFill>
              <a:srgbClr val="000000"/>
            </a:solidFill>
            <a:miter/>
          </a:ln>
        </p:spPr>
        <p:style>
          <a:lnRef idx="0">
            <a:scrgbClr r="0" g="0" b="0"/>
          </a:lnRef>
          <a:fillRef idx="0">
            <a:scrgbClr r="0" g="0" b="0"/>
          </a:fillRef>
          <a:effectRef idx="0">
            <a:scrgbClr r="0" g="0" b="0"/>
          </a:effectRef>
          <a:fontRef idx="minor"/>
        </p:style>
        <p:txBody>
          <a:bodyPr wrap="none" lIns="90000" tIns="46800" rIns="90000" bIns="46800" anchor="ctr" anchorCtr="1"/>
          <a:lstStyle/>
          <a:p>
            <a:pPr>
              <a:buSzPct val="45000"/>
            </a:pPr>
            <a:r>
              <a:rPr lang="en-US" sz="6600" dirty="0" smtClean="0">
                <a:latin typeface="Rockwell Extra Bold"/>
                <a:cs typeface="Rockwell Extra Bold"/>
              </a:rPr>
              <a:t>Civil Rights Act</a:t>
            </a:r>
            <a:endParaRPr sz="6600" dirty="0">
              <a:latin typeface="Rockwell Extra Bold"/>
              <a:cs typeface="Rockwell Extra Bold"/>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102">
                                            <p:txEl>
                                              <p:pRg st="0" end="8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C99FF"/>
        </a:solidFill>
        <a:effectLst/>
      </p:bgPr>
    </p:bg>
    <p:spTree>
      <p:nvGrpSpPr>
        <p:cNvPr id="1" name=""/>
        <p:cNvGrpSpPr/>
        <p:nvPr/>
      </p:nvGrpSpPr>
      <p:grpSpPr>
        <a:xfrm>
          <a:off x="0" y="0"/>
          <a:ext cx="0" cy="0"/>
          <a:chOff x="0" y="0"/>
          <a:chExt cx="0" cy="0"/>
        </a:xfrm>
      </p:grpSpPr>
      <p:sp>
        <p:nvSpPr>
          <p:cNvPr id="104" name="CustomShape 1"/>
          <p:cNvSpPr/>
          <p:nvPr/>
        </p:nvSpPr>
        <p:spPr>
          <a:xfrm>
            <a:off x="1237957" y="3697251"/>
            <a:ext cx="6562883" cy="1046653"/>
          </a:xfrm>
          <a:prstGeom prst="rect">
            <a:avLst/>
          </a:prstGeom>
          <a:solidFill>
            <a:srgbClr val="800080"/>
          </a:solidFill>
          <a:ln w="9360">
            <a:solidFill>
              <a:srgbClr val="000000"/>
            </a:solidFill>
            <a:miter/>
          </a:ln>
        </p:spPr>
        <p:style>
          <a:lnRef idx="0">
            <a:scrgbClr r="0" g="0" b="0"/>
          </a:lnRef>
          <a:fillRef idx="0">
            <a:scrgbClr r="0" g="0" b="0"/>
          </a:fillRef>
          <a:effectRef idx="0">
            <a:scrgbClr r="0" g="0" b="0"/>
          </a:effectRef>
          <a:fontRef idx="minor"/>
        </p:style>
        <p:txBody>
          <a:bodyPr wrap="none" lIns="90000" tIns="46800" rIns="90000" bIns="46800" anchor="ctr" anchorCtr="1"/>
          <a:lstStyle/>
          <a:p>
            <a:pPr>
              <a:buSzPct val="45000"/>
            </a:pPr>
            <a:r>
              <a:rPr lang="en-US" sz="4800" dirty="0">
                <a:latin typeface="Rockwell Extra Bold"/>
                <a:cs typeface="Rockwell Extra Bold"/>
              </a:rPr>
              <a:t>Voting Rights Act</a:t>
            </a:r>
            <a:endParaRPr sz="4000" dirty="0">
              <a:latin typeface="Rockwell Extra Bold"/>
              <a:cs typeface="Rockwell Extra Bold"/>
            </a:endParaRPr>
          </a:p>
        </p:txBody>
      </p:sp>
      <p:sp>
        <p:nvSpPr>
          <p:cNvPr id="105" name="CustomShape 2"/>
          <p:cNvSpPr/>
          <p:nvPr/>
        </p:nvSpPr>
        <p:spPr>
          <a:xfrm>
            <a:off x="267345" y="139755"/>
            <a:ext cx="8571716" cy="2785896"/>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2400" b="1" dirty="0">
                <a:latin typeface="Verdana"/>
              </a:rPr>
              <a:t>THE PROBLEM:</a:t>
            </a:r>
            <a:endParaRPr dirty="0"/>
          </a:p>
          <a:p>
            <a:pPr>
              <a:lnSpc>
                <a:spcPct val="100000"/>
              </a:lnSpc>
            </a:pPr>
            <a:r>
              <a:rPr lang="en-US" sz="2400" dirty="0" smtClean="0">
                <a:latin typeface="Verdana"/>
              </a:rPr>
              <a:t>While African-Americans had been granted the right to vote in 1870, many states had passed laws that severely restricted voting:</a:t>
            </a:r>
          </a:p>
          <a:p>
            <a:pPr marL="800100" lvl="1" indent="-342900">
              <a:buFont typeface="Arial"/>
              <a:buChar char="•"/>
            </a:pPr>
            <a:r>
              <a:rPr lang="en-US" sz="2400" dirty="0" smtClean="0">
                <a:latin typeface="Verdana"/>
              </a:rPr>
              <a:t>Poll taxes</a:t>
            </a:r>
          </a:p>
          <a:p>
            <a:pPr marL="800100" lvl="1" indent="-342900">
              <a:buFont typeface="Arial"/>
              <a:buChar char="•"/>
            </a:pPr>
            <a:r>
              <a:rPr lang="en-US" sz="2400" dirty="0" smtClean="0">
                <a:latin typeface="Verdana"/>
              </a:rPr>
              <a:t>Literacy tests (see next slide)</a:t>
            </a:r>
          </a:p>
          <a:p>
            <a:pPr marL="800100" lvl="1" indent="-342900">
              <a:buFont typeface="Arial"/>
              <a:buChar char="•"/>
            </a:pPr>
            <a:r>
              <a:rPr lang="en-US" sz="2400" dirty="0" smtClean="0">
                <a:latin typeface="Verdana"/>
              </a:rPr>
              <a:t> “Grandfather” clauses</a:t>
            </a:r>
            <a:endParaRPr lang="en-US" sz="2400" dirty="0">
              <a:latin typeface="Verdana"/>
            </a:endParaRPr>
          </a:p>
          <a:p>
            <a:r>
              <a:rPr lang="en-US" sz="2400" dirty="0" smtClean="0">
                <a:latin typeface="Verdana"/>
              </a:rPr>
              <a:t>Groups like the KKK used terrorism to prevent voting</a:t>
            </a:r>
          </a:p>
        </p:txBody>
      </p:sp>
      <p:sp>
        <p:nvSpPr>
          <p:cNvPr id="106" name="CustomShape 3"/>
          <p:cNvSpPr/>
          <p:nvPr/>
        </p:nvSpPr>
        <p:spPr>
          <a:xfrm>
            <a:off x="534960" y="2925651"/>
            <a:ext cx="2889000" cy="45972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endParaRPr lang="en-US" sz="2400" b="1" dirty="0" smtClean="0">
              <a:latin typeface="Verdana"/>
            </a:endParaRPr>
          </a:p>
          <a:p>
            <a:pPr>
              <a:lnSpc>
                <a:spcPct val="100000"/>
              </a:lnSpc>
            </a:pPr>
            <a:r>
              <a:rPr lang="en-US" sz="2400" b="1" dirty="0" smtClean="0">
                <a:latin typeface="Verdana"/>
              </a:rPr>
              <a:t>THE </a:t>
            </a:r>
            <a:r>
              <a:rPr lang="en-US" sz="2400" b="1" dirty="0">
                <a:latin typeface="Verdana"/>
              </a:rPr>
              <a:t>SOLUTION:</a:t>
            </a:r>
            <a:endParaRPr dirty="0"/>
          </a:p>
        </p:txBody>
      </p:sp>
      <p:sp>
        <p:nvSpPr>
          <p:cNvPr id="107" name="CustomShape 4"/>
          <p:cNvSpPr/>
          <p:nvPr/>
        </p:nvSpPr>
        <p:spPr>
          <a:xfrm>
            <a:off x="533520" y="4838782"/>
            <a:ext cx="8153280" cy="1721598"/>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buFont typeface="Verdana"/>
              <a:buAutoNum type="arabicParenR"/>
            </a:pPr>
            <a:r>
              <a:rPr lang="en-US" sz="2400" dirty="0" smtClean="0">
                <a:latin typeface="Verdana"/>
              </a:rPr>
              <a:t> Prohibited </a:t>
            </a:r>
            <a:r>
              <a:rPr lang="en-US" sz="2400" dirty="0">
                <a:latin typeface="Verdana"/>
              </a:rPr>
              <a:t>literacy tests for voting</a:t>
            </a:r>
            <a:endParaRPr dirty="0"/>
          </a:p>
          <a:p>
            <a:pPr>
              <a:lnSpc>
                <a:spcPct val="100000"/>
              </a:lnSpc>
              <a:buFont typeface="Verdana"/>
              <a:buAutoNum type="arabicParenR"/>
            </a:pPr>
            <a:r>
              <a:rPr lang="en-US" sz="2400" dirty="0" smtClean="0">
                <a:latin typeface="Verdana"/>
              </a:rPr>
              <a:t> Sent </a:t>
            </a:r>
            <a:r>
              <a:rPr lang="en-US" sz="2400" dirty="0">
                <a:latin typeface="Verdana"/>
              </a:rPr>
              <a:t>federal examiners to seven Southern states to register black </a:t>
            </a:r>
            <a:r>
              <a:rPr lang="en-US" sz="2400" dirty="0" smtClean="0">
                <a:latin typeface="Verdana"/>
              </a:rPr>
              <a:t>voters</a:t>
            </a:r>
            <a:r>
              <a:rPr lang="en-US" sz="2400" dirty="0" smtClean="0">
                <a:latin typeface="Verdana"/>
              </a:rPr>
              <a:t>. </a:t>
            </a:r>
          </a:p>
          <a:p>
            <a:pPr>
              <a:lnSpc>
                <a:spcPct val="100000"/>
              </a:lnSpc>
              <a:buFont typeface="Verdana"/>
              <a:buAutoNum type="arabicParenR"/>
            </a:pPr>
            <a:r>
              <a:rPr lang="en-US" sz="2400" dirty="0">
                <a:latin typeface="Verdana"/>
              </a:rPr>
              <a:t> </a:t>
            </a:r>
            <a:r>
              <a:rPr lang="en-US" sz="2400" dirty="0" smtClean="0">
                <a:latin typeface="Verdana"/>
              </a:rPr>
              <a:t>Required certain states to get approval for voting law changes (struck down in 2013)</a:t>
            </a:r>
            <a:endParaRPr lang="en-US" sz="2400" dirty="0" smtClean="0">
              <a:latin typeface="Times New Roman"/>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7">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7">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pPr algn="ctr"/>
            <a:r>
              <a:rPr lang="en-US" sz="2800" dirty="0" smtClean="0"/>
              <a:t>Alabama voting literacy test example(1965):</a:t>
            </a:r>
            <a:br>
              <a:rPr lang="en-US" sz="2800" dirty="0" smtClean="0"/>
            </a:br>
            <a:r>
              <a:rPr lang="en-US" sz="2800" dirty="0" smtClean="0"/>
              <a:t>to be read perfectly and written from dictation</a:t>
            </a:r>
            <a:endParaRPr lang="en-US" sz="2800" dirty="0"/>
          </a:p>
        </p:txBody>
      </p:sp>
      <p:sp>
        <p:nvSpPr>
          <p:cNvPr id="3" name="Subtitle 2"/>
          <p:cNvSpPr>
            <a:spLocks noGrp="1"/>
          </p:cNvSpPr>
          <p:nvPr>
            <p:ph type="subTitle"/>
          </p:nvPr>
        </p:nvSpPr>
        <p:spPr>
          <a:xfrm>
            <a:off x="450166" y="1981079"/>
            <a:ext cx="8231609" cy="4641824"/>
          </a:xfrm>
        </p:spPr>
        <p:style>
          <a:lnRef idx="2">
            <a:schemeClr val="dk1"/>
          </a:lnRef>
          <a:fillRef idx="1">
            <a:schemeClr val="lt1"/>
          </a:fillRef>
          <a:effectRef idx="0">
            <a:schemeClr val="dk1"/>
          </a:effectRef>
          <a:fontRef idx="minor">
            <a:schemeClr val="dk1"/>
          </a:fontRef>
        </p:style>
        <p:txBody>
          <a:bodyPr/>
          <a:lstStyle/>
          <a:p>
            <a:pPr marL="274320" algn="l"/>
            <a:r>
              <a:rPr lang="en-US" dirty="0" smtClean="0"/>
              <a:t>SECTION 260: The income arising from the sixteenth section trust fund, the surplus revenue fund, until it is called for by the United States government, and the funds enumerated in sections 257 and 258 of this Constitution, together with a special annual tax of thirty cents on each one hundred dollars of taxable property in this state, which the legislature shall levy, shall be applied to the support and maintenance of the public schools, and it shall be the duty of the legislature to increase the public school fund from time to time as the necessity therefor and the condition of the treasury and the resources of the state may justify; provided, that nothing herein contained shall be so construed as to authorize the legislature to levy in any one year a greater rate of state taxation for all purposes, including schools, than sixty-five cents on each one hundred dollars' worth of taxable property; and provided further, that nothing herein contained shall prevent the legislature from first providing for the payment of the bonded indebtedness of the state and interest thereon out of all the revenue of the state. </a:t>
            </a:r>
          </a:p>
          <a:p>
            <a:pPr algn="just"/>
            <a:endParaRPr lang="en-US" dirty="0"/>
          </a:p>
        </p:txBody>
      </p:sp>
    </p:spTree>
    <p:extLst>
      <p:ext uri="{BB962C8B-B14F-4D97-AF65-F5344CB8AC3E}">
        <p14:creationId xmlns:p14="http://schemas.microsoft.com/office/powerpoint/2010/main" val="314053263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CustomShape 1"/>
          <p:cNvSpPr/>
          <p:nvPr/>
        </p:nvSpPr>
        <p:spPr>
          <a:xfrm>
            <a:off x="457200" y="2438280"/>
            <a:ext cx="8229600" cy="1465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4500" i="1">
                <a:latin typeface="Subway"/>
              </a:rPr>
              <a:t>How do these programs follow the legacy of F. D. Roosevelt?</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49" name="TextShape 1"/>
          <p:cNvSpPr txBox="1"/>
          <p:nvPr/>
        </p:nvSpPr>
        <p:spPr>
          <a:xfrm>
            <a:off x="-360" y="-360"/>
            <a:ext cx="6172200" cy="1143000"/>
          </a:xfrm>
          <a:prstGeom prst="rect">
            <a:avLst/>
          </a:prstGeom>
          <a:noFill/>
          <a:ln>
            <a:noFill/>
          </a:ln>
        </p:spPr>
        <p:txBody>
          <a:bodyPr lIns="90000" tIns="46800" rIns="90000" bIns="46800" anchor="ctr"/>
          <a:lstStyle/>
          <a:p>
            <a:pPr algn="ctr"/>
            <a:r>
              <a:rPr lang="en-US" sz="3600">
                <a:latin typeface="Times New Roman"/>
              </a:rPr>
              <a:t>The Post-World War Two Years</a:t>
            </a:r>
            <a:endParaRPr/>
          </a:p>
        </p:txBody>
      </p:sp>
      <p:pic>
        <p:nvPicPr>
          <p:cNvPr id="50" name="Picture 49"/>
          <p:cNvPicPr/>
          <p:nvPr/>
        </p:nvPicPr>
        <p:blipFill>
          <a:blip r:embed="rId3"/>
          <a:stretch/>
        </p:blipFill>
        <p:spPr>
          <a:xfrm>
            <a:off x="304920" y="990720"/>
            <a:ext cx="5029200" cy="4224240"/>
          </a:xfrm>
          <a:prstGeom prst="rect">
            <a:avLst/>
          </a:prstGeom>
          <a:ln>
            <a:noFill/>
          </a:ln>
        </p:spPr>
      </p:pic>
      <p:pic>
        <p:nvPicPr>
          <p:cNvPr id="51" name="Picture 50"/>
          <p:cNvPicPr/>
          <p:nvPr/>
        </p:nvPicPr>
        <p:blipFill>
          <a:blip r:embed="rId4"/>
          <a:stretch/>
        </p:blipFill>
        <p:spPr>
          <a:xfrm>
            <a:off x="5410080" y="4361040"/>
            <a:ext cx="2971800" cy="2496960"/>
          </a:xfrm>
          <a:prstGeom prst="rect">
            <a:avLst/>
          </a:prstGeom>
          <a:ln>
            <a:noFill/>
          </a:ln>
        </p:spPr>
      </p:pic>
      <p:pic>
        <p:nvPicPr>
          <p:cNvPr id="52" name="Picture 51"/>
          <p:cNvPicPr/>
          <p:nvPr/>
        </p:nvPicPr>
        <p:blipFill>
          <a:blip r:embed="rId5"/>
          <a:stretch/>
        </p:blipFill>
        <p:spPr>
          <a:xfrm>
            <a:off x="6162840" y="380880"/>
            <a:ext cx="2981160" cy="428652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53" name="TextShape 1"/>
          <p:cNvSpPr txBox="1"/>
          <p:nvPr/>
        </p:nvSpPr>
        <p:spPr>
          <a:xfrm>
            <a:off x="685800" y="606240"/>
            <a:ext cx="7772400" cy="1330200"/>
          </a:xfrm>
          <a:prstGeom prst="rect">
            <a:avLst/>
          </a:prstGeom>
          <a:noFill/>
          <a:ln>
            <a:noFill/>
          </a:ln>
        </p:spPr>
        <p:txBody>
          <a:bodyPr lIns="90000" tIns="46800" rIns="90000" bIns="46800" anchor="ctr"/>
          <a:lstStyle/>
          <a:p>
            <a:pPr algn="ctr"/>
            <a:endParaRPr/>
          </a:p>
        </p:txBody>
      </p:sp>
      <p:pic>
        <p:nvPicPr>
          <p:cNvPr id="54" name="Picture 53"/>
          <p:cNvPicPr/>
          <p:nvPr/>
        </p:nvPicPr>
        <p:blipFill>
          <a:blip r:embed="rId3"/>
          <a:stretch/>
        </p:blipFill>
        <p:spPr>
          <a:xfrm>
            <a:off x="1752480" y="457200"/>
            <a:ext cx="6096240" cy="593568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55" name="TextShape 1"/>
          <p:cNvSpPr txBox="1"/>
          <p:nvPr/>
        </p:nvSpPr>
        <p:spPr>
          <a:xfrm>
            <a:off x="685800" y="606240"/>
            <a:ext cx="7772400" cy="1330200"/>
          </a:xfrm>
          <a:prstGeom prst="rect">
            <a:avLst/>
          </a:prstGeom>
          <a:noFill/>
          <a:ln>
            <a:noFill/>
          </a:ln>
        </p:spPr>
        <p:txBody>
          <a:bodyPr lIns="90000" tIns="46800" rIns="90000" bIns="46800" anchor="ctr"/>
          <a:lstStyle/>
          <a:p>
            <a:pPr algn="ctr"/>
            <a:endParaRPr/>
          </a:p>
        </p:txBody>
      </p:sp>
      <p:sp>
        <p:nvSpPr>
          <p:cNvPr id="56" name="TextShape 2"/>
          <p:cNvSpPr txBox="1"/>
          <p:nvPr/>
        </p:nvSpPr>
        <p:spPr>
          <a:xfrm>
            <a:off x="5028840" y="822240"/>
            <a:ext cx="3809880" cy="5578560"/>
          </a:xfrm>
          <a:prstGeom prst="rect">
            <a:avLst/>
          </a:prstGeom>
          <a:noFill/>
          <a:ln>
            <a:noFill/>
          </a:ln>
        </p:spPr>
        <p:txBody>
          <a:bodyPr lIns="90000" tIns="46800" rIns="90000" bIns="46800"/>
          <a:lstStyle/>
          <a:p>
            <a:pPr>
              <a:buFont typeface="Times New Roman"/>
              <a:buChar char="•"/>
            </a:pPr>
            <a:r>
              <a:rPr lang="en-US" sz="3200">
                <a:solidFill>
                  <a:srgbClr val="FFFFFF"/>
                </a:solidFill>
                <a:latin typeface="Times New Roman"/>
              </a:rPr>
              <a:t>50 million Americans still lived in poverty in the early 1960’s</a:t>
            </a:r>
            <a:endParaRPr/>
          </a:p>
          <a:p>
            <a:pPr>
              <a:buFont typeface="Times New Roman"/>
              <a:buChar char="•"/>
            </a:pPr>
            <a:r>
              <a:rPr lang="en-US" sz="3200">
                <a:solidFill>
                  <a:srgbClr val="FFFFFF"/>
                </a:solidFill>
                <a:latin typeface="Times New Roman"/>
              </a:rPr>
              <a:t>These people were not part of the new prosperous American identity – they were “the invisible poor”</a:t>
            </a:r>
            <a:endParaRPr/>
          </a:p>
        </p:txBody>
      </p:sp>
      <p:pic>
        <p:nvPicPr>
          <p:cNvPr id="57" name="Picture 56"/>
          <p:cNvPicPr/>
          <p:nvPr/>
        </p:nvPicPr>
        <p:blipFill>
          <a:blip r:embed="rId3"/>
          <a:stretch/>
        </p:blipFill>
        <p:spPr>
          <a:xfrm>
            <a:off x="492872" y="457200"/>
            <a:ext cx="4210200" cy="59436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58" name="TextShape 1"/>
          <p:cNvSpPr txBox="1"/>
          <p:nvPr/>
        </p:nvSpPr>
        <p:spPr>
          <a:xfrm>
            <a:off x="609480" y="-360"/>
            <a:ext cx="7772400" cy="1143000"/>
          </a:xfrm>
          <a:prstGeom prst="rect">
            <a:avLst/>
          </a:prstGeom>
          <a:noFill/>
          <a:ln>
            <a:noFill/>
          </a:ln>
        </p:spPr>
        <p:txBody>
          <a:bodyPr lIns="90000" tIns="46800" rIns="90000" bIns="46800" anchor="ctr"/>
          <a:lstStyle/>
          <a:p>
            <a:pPr algn="ctr"/>
            <a:r>
              <a:rPr lang="en-US" sz="4400">
                <a:solidFill>
                  <a:srgbClr val="FFFFFF"/>
                </a:solidFill>
                <a:latin typeface="Times New Roman"/>
              </a:rPr>
              <a:t>JFK’s “War on Poverty”</a:t>
            </a:r>
            <a:endParaRPr/>
          </a:p>
        </p:txBody>
      </p:sp>
      <p:pic>
        <p:nvPicPr>
          <p:cNvPr id="59" name="Picture 58"/>
          <p:cNvPicPr/>
          <p:nvPr/>
        </p:nvPicPr>
        <p:blipFill>
          <a:blip r:embed="rId3"/>
          <a:stretch/>
        </p:blipFill>
        <p:spPr>
          <a:xfrm>
            <a:off x="2133720" y="1219320"/>
            <a:ext cx="4470120" cy="54864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pic>
        <p:nvPicPr>
          <p:cNvPr id="60" name="Picture 59"/>
          <p:cNvPicPr/>
          <p:nvPr/>
        </p:nvPicPr>
        <p:blipFill>
          <a:blip r:embed="rId3"/>
          <a:stretch/>
        </p:blipFill>
        <p:spPr>
          <a:xfrm>
            <a:off x="687240" y="228600"/>
            <a:ext cx="4473720" cy="6629400"/>
          </a:xfrm>
          <a:prstGeom prst="rect">
            <a:avLst/>
          </a:prstGeom>
          <a:ln>
            <a:noFill/>
          </a:ln>
        </p:spPr>
      </p:pic>
      <p:sp>
        <p:nvSpPr>
          <p:cNvPr id="61" name="TextShape 1"/>
          <p:cNvSpPr txBox="1"/>
          <p:nvPr/>
        </p:nvSpPr>
        <p:spPr>
          <a:xfrm>
            <a:off x="5333760" y="990720"/>
            <a:ext cx="3809880" cy="4876560"/>
          </a:xfrm>
          <a:prstGeom prst="rect">
            <a:avLst/>
          </a:prstGeom>
          <a:noFill/>
          <a:ln>
            <a:noFill/>
          </a:ln>
        </p:spPr>
        <p:txBody>
          <a:bodyPr lIns="90000" tIns="46800" rIns="90000" bIns="46800"/>
          <a:lstStyle/>
          <a:p>
            <a:pPr>
              <a:buFont typeface="Times New Roman"/>
              <a:buChar char="•"/>
            </a:pPr>
            <a:r>
              <a:rPr lang="en-US" sz="3600" dirty="0">
                <a:solidFill>
                  <a:srgbClr val="FFFFFF"/>
                </a:solidFill>
                <a:latin typeface="Times New Roman"/>
              </a:rPr>
              <a:t>Kennedy assassinated on November 22, </a:t>
            </a:r>
            <a:r>
              <a:rPr lang="en-US" sz="3600" dirty="0" smtClean="0">
                <a:solidFill>
                  <a:srgbClr val="FFFFFF"/>
                </a:solidFill>
                <a:latin typeface="Times New Roman"/>
              </a:rPr>
              <a:t>1962</a:t>
            </a:r>
          </a:p>
          <a:p>
            <a:endParaRPr dirty="0"/>
          </a:p>
          <a:p>
            <a:pPr>
              <a:buFont typeface="Times New Roman"/>
              <a:buChar char="•"/>
            </a:pPr>
            <a:r>
              <a:rPr lang="en-US" sz="3600" dirty="0">
                <a:solidFill>
                  <a:srgbClr val="FFFFFF"/>
                </a:solidFill>
                <a:latin typeface="Times New Roman"/>
              </a:rPr>
              <a:t>Vice-President Lyndon B. Johnson takes the Oath of Office</a:t>
            </a: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sp>
        <p:nvSpPr>
          <p:cNvPr id="62" name="TextShape 1"/>
          <p:cNvSpPr txBox="1"/>
          <p:nvPr/>
        </p:nvSpPr>
        <p:spPr>
          <a:xfrm>
            <a:off x="112541" y="380520"/>
            <a:ext cx="8842549" cy="1143000"/>
          </a:xfrm>
          <a:prstGeom prst="rect">
            <a:avLst/>
          </a:prstGeom>
          <a:noFill/>
          <a:ln>
            <a:noFill/>
          </a:ln>
        </p:spPr>
        <p:txBody>
          <a:bodyPr lIns="90000" tIns="46800" rIns="90000" bIns="46800" anchor="ctr"/>
          <a:lstStyle/>
          <a:p>
            <a:pPr algn="ctr"/>
            <a:r>
              <a:rPr lang="en-US" sz="4000">
                <a:solidFill>
                  <a:srgbClr val="FFFFFF"/>
                </a:solidFill>
                <a:latin typeface="Times New Roman"/>
              </a:rPr>
              <a:t>LBJ describes “the Great Society” in 1964</a:t>
            </a:r>
            <a:endParaRPr/>
          </a:p>
        </p:txBody>
      </p:sp>
      <p:pic>
        <p:nvPicPr>
          <p:cNvPr id="63" name="Picture 62"/>
          <p:cNvPicPr/>
          <p:nvPr/>
        </p:nvPicPr>
        <p:blipFill>
          <a:blip r:embed="rId3"/>
          <a:stretch/>
        </p:blipFill>
        <p:spPr>
          <a:xfrm>
            <a:off x="228600" y="1981080"/>
            <a:ext cx="5181480" cy="4513320"/>
          </a:xfrm>
          <a:prstGeom prst="rect">
            <a:avLst/>
          </a:prstGeom>
          <a:ln>
            <a:noFill/>
          </a:ln>
        </p:spPr>
      </p:pic>
      <p:sp>
        <p:nvSpPr>
          <p:cNvPr id="64" name="TextShape 2"/>
          <p:cNvSpPr txBox="1"/>
          <p:nvPr/>
        </p:nvSpPr>
        <p:spPr>
          <a:xfrm>
            <a:off x="5659232" y="2133720"/>
            <a:ext cx="3179488" cy="4114800"/>
          </a:xfrm>
          <a:prstGeom prst="rect">
            <a:avLst/>
          </a:prstGeom>
          <a:noFill/>
          <a:ln>
            <a:noFill/>
          </a:ln>
        </p:spPr>
        <p:txBody>
          <a:bodyPr lIns="90000" tIns="46800" rIns="90000" bIns="46800"/>
          <a:lstStyle/>
          <a:p>
            <a:r>
              <a:rPr lang="en-US" sz="2800" i="1" dirty="0">
                <a:solidFill>
                  <a:srgbClr val="000000"/>
                </a:solidFill>
                <a:latin typeface="Times New Roman"/>
              </a:rPr>
              <a:t> </a:t>
            </a:r>
            <a:r>
              <a:rPr lang="en-US" sz="2800" i="1" dirty="0">
                <a:solidFill>
                  <a:srgbClr val="FFFFFF"/>
                </a:solidFill>
                <a:latin typeface="Times New Roman"/>
              </a:rPr>
              <a:t>“We will begin to set our course toward the Great Society.</a:t>
            </a:r>
            <a:r>
              <a:rPr lang="en-US" sz="2800" i="1" dirty="0" smtClean="0">
                <a:solidFill>
                  <a:srgbClr val="FFFFFF"/>
                </a:solidFill>
                <a:latin typeface="Times New Roman"/>
              </a:rPr>
              <a:t>” - </a:t>
            </a:r>
            <a:r>
              <a:rPr lang="en-US" sz="2800" dirty="0" smtClean="0">
                <a:solidFill>
                  <a:srgbClr val="FFFFFF"/>
                </a:solidFill>
                <a:latin typeface="Times New Roman"/>
              </a:rPr>
              <a:t>LBJ</a:t>
            </a:r>
            <a:endParaRPr dirty="0"/>
          </a:p>
          <a:p>
            <a:endParaRPr dirty="0"/>
          </a:p>
          <a:p>
            <a:r>
              <a:rPr lang="en-US" sz="2800" i="1" dirty="0">
                <a:solidFill>
                  <a:srgbClr val="FFFFFF"/>
                </a:solidFill>
                <a:latin typeface="Times New Roman"/>
              </a:rPr>
              <a:t>  </a:t>
            </a:r>
            <a:r>
              <a:rPr lang="en-US" sz="2800" dirty="0">
                <a:solidFill>
                  <a:srgbClr val="FFFFFF"/>
                </a:solidFill>
                <a:latin typeface="Times New Roman"/>
              </a:rPr>
              <a:t>These programs seek to ensure “equality of opportunity” for all. </a:t>
            </a: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71600" y="1143000"/>
            <a:ext cx="6377940" cy="4556760"/>
          </a:xfrm>
          <a:prstGeom prst="rect">
            <a:avLst/>
          </a:prstGeom>
        </p:spPr>
      </p:pic>
    </p:spTree>
    <p:extLst>
      <p:ext uri="{BB962C8B-B14F-4D97-AF65-F5344CB8AC3E}">
        <p14:creationId xmlns:p14="http://schemas.microsoft.com/office/powerpoint/2010/main" val="1151687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6666"/>
        </a:solidFill>
        <a:effectLst/>
      </p:bgPr>
    </p:bg>
    <p:spTree>
      <p:nvGrpSpPr>
        <p:cNvPr id="1" name=""/>
        <p:cNvGrpSpPr/>
        <p:nvPr/>
      </p:nvGrpSpPr>
      <p:grpSpPr>
        <a:xfrm>
          <a:off x="0" y="0"/>
          <a:ext cx="0" cy="0"/>
          <a:chOff x="0" y="0"/>
          <a:chExt cx="0" cy="0"/>
        </a:xfrm>
      </p:grpSpPr>
      <p:pic>
        <p:nvPicPr>
          <p:cNvPr id="69" name="Picture 68"/>
          <p:cNvPicPr/>
          <p:nvPr/>
        </p:nvPicPr>
        <p:blipFill>
          <a:blip r:embed="rId3"/>
          <a:stretch/>
        </p:blipFill>
        <p:spPr>
          <a:xfrm>
            <a:off x="380880" y="2819520"/>
            <a:ext cx="4191120" cy="2403360"/>
          </a:xfrm>
          <a:prstGeom prst="rect">
            <a:avLst/>
          </a:prstGeom>
          <a:ln>
            <a:noFill/>
          </a:ln>
        </p:spPr>
      </p:pic>
      <p:sp>
        <p:nvSpPr>
          <p:cNvPr id="70" name="CustomShape 1"/>
          <p:cNvSpPr/>
          <p:nvPr/>
        </p:nvSpPr>
        <p:spPr>
          <a:xfrm>
            <a:off x="228600" y="2286000"/>
            <a:ext cx="4419720" cy="581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3200">
                <a:solidFill>
                  <a:srgbClr val="FFFFFF"/>
                </a:solidFill>
                <a:latin typeface="Subway"/>
              </a:rPr>
              <a:t>Job Corps</a:t>
            </a:r>
            <a:endParaRPr/>
          </a:p>
        </p:txBody>
      </p:sp>
      <p:sp>
        <p:nvSpPr>
          <p:cNvPr id="71" name="CustomShape 2"/>
          <p:cNvSpPr/>
          <p:nvPr/>
        </p:nvSpPr>
        <p:spPr>
          <a:xfrm>
            <a:off x="914400" y="457200"/>
            <a:ext cx="7010280" cy="1434600"/>
          </a:xfrm>
          <a:prstGeom prst="rect">
            <a:avLst/>
          </a:prstGeom>
          <a:noFill/>
          <a:ln w="22320">
            <a:solidFill>
              <a:srgbClr val="FFFF00"/>
            </a:solidFill>
            <a:custDash>
              <a:ds d="800000" sp="300000"/>
            </a:custDash>
            <a:miter/>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4400">
                <a:solidFill>
                  <a:srgbClr val="FFFFFF"/>
                </a:solidFill>
                <a:latin typeface="Subway"/>
              </a:rPr>
              <a:t>Great Society Plans to Help the Poor</a:t>
            </a:r>
            <a:endParaRPr/>
          </a:p>
        </p:txBody>
      </p:sp>
      <p:pic>
        <p:nvPicPr>
          <p:cNvPr id="72" name="Picture 71"/>
          <p:cNvPicPr/>
          <p:nvPr/>
        </p:nvPicPr>
        <p:blipFill>
          <a:blip r:embed="rId4"/>
          <a:stretch/>
        </p:blipFill>
        <p:spPr>
          <a:xfrm>
            <a:off x="4800600" y="3886200"/>
            <a:ext cx="4038480" cy="2692440"/>
          </a:xfrm>
          <a:prstGeom prst="rect">
            <a:avLst/>
          </a:prstGeom>
          <a:ln>
            <a:noFill/>
          </a:ln>
        </p:spPr>
      </p:pic>
      <p:sp>
        <p:nvSpPr>
          <p:cNvPr id="73" name="CustomShape 3"/>
          <p:cNvSpPr/>
          <p:nvPr/>
        </p:nvSpPr>
        <p:spPr>
          <a:xfrm>
            <a:off x="4876920" y="3244680"/>
            <a:ext cx="3657600" cy="6426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US" sz="3600">
                <a:solidFill>
                  <a:srgbClr val="FFFFFF"/>
                </a:solidFill>
                <a:latin typeface="Subway"/>
              </a:rPr>
              <a:t>Model Cities</a:t>
            </a:r>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childTnLst>
                                </p:cTn>
                              </p:par>
                              <p:par>
                                <p:cTn id="7" presetID="1" presetClass="entr" dur="indefinite" fill="hold" nodeType="withEffect">
                                  <p:stCondLst>
                                    <p:cond delay="0"/>
                                  </p:stCondLst>
                                  <p:childTnLst>
                                    <p:set>
                                      <p:cBhvr>
                                        <p:cTn id="8"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569</TotalTime>
  <Words>616</Words>
  <Application>Microsoft Macintosh PowerPoint</Application>
  <PresentationFormat>On-screen Show (4:3)</PresentationFormat>
  <Paragraphs>55</Paragraphs>
  <Slides>19</Slides>
  <Notes>17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Alabama voting literacy test example(1965): to be read perfectly and written from dictation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Dom Lambek</cp:lastModifiedBy>
  <cp:revision>6</cp:revision>
  <dcterms:modified xsi:type="dcterms:W3CDTF">2015-03-11T03:02:30Z</dcterms:modified>
</cp:coreProperties>
</file>